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9" r:id="rId3"/>
    <p:sldId id="286" r:id="rId4"/>
    <p:sldId id="287" r:id="rId5"/>
    <p:sldId id="263" r:id="rId6"/>
    <p:sldId id="283" r:id="rId7"/>
    <p:sldId id="285" r:id="rId8"/>
    <p:sldId id="282" r:id="rId9"/>
    <p:sldId id="271" r:id="rId10"/>
    <p:sldId id="281" r:id="rId11"/>
    <p:sldId id="280" r:id="rId12"/>
    <p:sldId id="284" r:id="rId13"/>
  </p:sldIdLst>
  <p:sldSz cx="9144000" cy="6858000" type="screen4x3"/>
  <p:notesSz cx="6858000" cy="99472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AF606853-7671-496A-8E4F-DF71F8EC918B}" styleName="Koyu Stil 1 - Vurgu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08691E-F4C1-4A37-90C1-83E2AB873755}"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tr-TR"/>
        </a:p>
      </dgm:t>
    </dgm:pt>
    <dgm:pt modelId="{4440B7CA-055C-4582-8FE3-F857685E69A7}">
      <dgm:prSet phldrT="[Metin]" custT="1">
        <dgm:style>
          <a:lnRef idx="3">
            <a:schemeClr val="lt1"/>
          </a:lnRef>
          <a:fillRef idx="1">
            <a:schemeClr val="accent3"/>
          </a:fillRef>
          <a:effectRef idx="1">
            <a:schemeClr val="accent3"/>
          </a:effectRef>
          <a:fontRef idx="minor">
            <a:schemeClr val="lt1"/>
          </a:fontRef>
        </dgm:style>
      </dgm:prSet>
      <dgm:spPr/>
      <dgm:t>
        <a:bodyPr/>
        <a:lstStyle/>
        <a:p>
          <a:r>
            <a:rPr lang="tr-TR" sz="1800" b="1" dirty="0" smtClean="0"/>
            <a:t>Teknolojik gelişmeler ve </a:t>
          </a:r>
          <a:r>
            <a:rPr lang="tr-TR" sz="1800" b="1" dirty="0" err="1" smtClean="0"/>
            <a:t>sektörel</a:t>
          </a:r>
          <a:r>
            <a:rPr lang="tr-TR" sz="1800" b="1" dirty="0" smtClean="0"/>
            <a:t> ihtiyaçlar doğrultusunda kendini sürekli geliştiren ve belli alanlarda uzmanlaşmış marka okullar oluşturmak.</a:t>
          </a:r>
          <a:endParaRPr lang="tr-TR" sz="1800" dirty="0"/>
        </a:p>
      </dgm:t>
    </dgm:pt>
    <dgm:pt modelId="{F4F01551-83E8-444B-8608-4427189FD37E}" type="parTrans" cxnId="{FFD2BD77-EA11-4243-BA7B-D18794D052CA}">
      <dgm:prSet/>
      <dgm:spPr/>
      <dgm:t>
        <a:bodyPr/>
        <a:lstStyle/>
        <a:p>
          <a:endParaRPr lang="tr-TR"/>
        </a:p>
      </dgm:t>
    </dgm:pt>
    <dgm:pt modelId="{21719FD5-EF34-45CC-9D97-ABD182CEFB81}" type="sibTrans" cxnId="{FFD2BD77-EA11-4243-BA7B-D18794D052CA}">
      <dgm:prSet/>
      <dgm:spPr/>
      <dgm:t>
        <a:bodyPr/>
        <a:lstStyle/>
        <a:p>
          <a:endParaRPr lang="tr-TR"/>
        </a:p>
      </dgm:t>
    </dgm:pt>
    <dgm:pt modelId="{A78BA8DC-2CB4-4D0D-9307-577B91435AE6}">
      <dgm:prSet phldrT="[Metin]">
        <dgm:style>
          <a:lnRef idx="3">
            <a:schemeClr val="lt1"/>
          </a:lnRef>
          <a:fillRef idx="1">
            <a:schemeClr val="accent3"/>
          </a:fillRef>
          <a:effectRef idx="1">
            <a:schemeClr val="accent3"/>
          </a:effectRef>
          <a:fontRef idx="minor">
            <a:schemeClr val="lt1"/>
          </a:fontRef>
        </dgm:style>
      </dgm:prSet>
      <dgm:spPr/>
      <dgm:t>
        <a:bodyPr/>
        <a:lstStyle/>
        <a:p>
          <a:r>
            <a:rPr lang="tr-TR" b="1" dirty="0" smtClean="0"/>
            <a:t>Paydaşlarımızla birlikte kurum kültürü oluşturarak okula olan bağlılıklarını artırmak, iş etiği davranışlarını geliştirmek</a:t>
          </a:r>
          <a:endParaRPr lang="tr-TR" dirty="0"/>
        </a:p>
      </dgm:t>
    </dgm:pt>
    <dgm:pt modelId="{8630E298-6FC9-4F13-B160-E4E233711F0F}" type="parTrans" cxnId="{3E67FCEC-0A43-4D42-A13F-0B179D7F6750}">
      <dgm:prSet/>
      <dgm:spPr/>
      <dgm:t>
        <a:bodyPr/>
        <a:lstStyle/>
        <a:p>
          <a:endParaRPr lang="tr-TR"/>
        </a:p>
      </dgm:t>
    </dgm:pt>
    <dgm:pt modelId="{7CC30AA1-B8F7-40A4-8B00-38A5295D18EE}" type="sibTrans" cxnId="{3E67FCEC-0A43-4D42-A13F-0B179D7F6750}">
      <dgm:prSet/>
      <dgm:spPr/>
      <dgm:t>
        <a:bodyPr/>
        <a:lstStyle/>
        <a:p>
          <a:endParaRPr lang="tr-TR"/>
        </a:p>
      </dgm:t>
    </dgm:pt>
    <dgm:pt modelId="{3281EC07-626C-4088-ABEF-9C119208075D}">
      <dgm:prSet phldrT="[Metin]" custT="1">
        <dgm:style>
          <a:lnRef idx="3">
            <a:schemeClr val="lt1"/>
          </a:lnRef>
          <a:fillRef idx="1">
            <a:schemeClr val="accent3"/>
          </a:fillRef>
          <a:effectRef idx="1">
            <a:schemeClr val="accent3"/>
          </a:effectRef>
          <a:fontRef idx="minor">
            <a:schemeClr val="lt1"/>
          </a:fontRef>
        </dgm:style>
      </dgm:prSet>
      <dgm:spPr/>
      <dgm:t>
        <a:bodyPr/>
        <a:lstStyle/>
        <a:p>
          <a:r>
            <a:rPr lang="tr-TR" sz="1800" b="1" dirty="0" smtClean="0"/>
            <a:t>Mesleki Eğitimde görev yapan tüm kurum/okulların yönetici ve öğretmenlerinin performanslarını ölçerek eğitimde kaliteyi artırmak.</a:t>
          </a:r>
          <a:endParaRPr lang="tr-TR" sz="1800" dirty="0"/>
        </a:p>
      </dgm:t>
    </dgm:pt>
    <dgm:pt modelId="{D9FADA7A-96B2-45B3-AEAA-2A2021FA1100}" type="parTrans" cxnId="{FDC68CB5-4ECA-4E27-9C47-4D870AB16BD9}">
      <dgm:prSet/>
      <dgm:spPr/>
      <dgm:t>
        <a:bodyPr/>
        <a:lstStyle/>
        <a:p>
          <a:endParaRPr lang="tr-TR"/>
        </a:p>
      </dgm:t>
    </dgm:pt>
    <dgm:pt modelId="{7E976FCF-2528-41C9-A6F3-6622A97A9B44}" type="sibTrans" cxnId="{FDC68CB5-4ECA-4E27-9C47-4D870AB16BD9}">
      <dgm:prSet/>
      <dgm:spPr/>
      <dgm:t>
        <a:bodyPr/>
        <a:lstStyle/>
        <a:p>
          <a:endParaRPr lang="tr-TR"/>
        </a:p>
      </dgm:t>
    </dgm:pt>
    <dgm:pt modelId="{4F27723A-5B89-4E39-AA28-BA5CD211AE65}">
      <dgm:prSet phldrT="[Metin]" custT="1">
        <dgm:style>
          <a:lnRef idx="3">
            <a:schemeClr val="lt1"/>
          </a:lnRef>
          <a:fillRef idx="1">
            <a:schemeClr val="accent3"/>
          </a:fillRef>
          <a:effectRef idx="1">
            <a:schemeClr val="accent3"/>
          </a:effectRef>
          <a:fontRef idx="minor">
            <a:schemeClr val="lt1"/>
          </a:fontRef>
        </dgm:style>
      </dgm:prSet>
      <dgm:spPr/>
      <dgm:t>
        <a:bodyPr/>
        <a:lstStyle/>
        <a:p>
          <a:r>
            <a:rPr lang="tr-TR" sz="1800" b="1" dirty="0" smtClean="0"/>
            <a:t>Kendi alanında istihdam edilebilir üst öğrenime hazır, bilgi ve becerilerle donanmış meslek elemanı yetiştirmek.</a:t>
          </a:r>
          <a:endParaRPr lang="tr-TR" sz="1800" dirty="0"/>
        </a:p>
      </dgm:t>
    </dgm:pt>
    <dgm:pt modelId="{102A7CD3-CD85-4B5D-9C7C-E09782A0E136}" type="parTrans" cxnId="{B69AD504-E9FA-4B82-8B1E-2C4070FDD109}">
      <dgm:prSet/>
      <dgm:spPr/>
      <dgm:t>
        <a:bodyPr/>
        <a:lstStyle/>
        <a:p>
          <a:endParaRPr lang="tr-TR"/>
        </a:p>
      </dgm:t>
    </dgm:pt>
    <dgm:pt modelId="{2489AFCA-C84E-4A13-8811-33A401A36367}" type="sibTrans" cxnId="{B69AD504-E9FA-4B82-8B1E-2C4070FDD109}">
      <dgm:prSet/>
      <dgm:spPr/>
      <dgm:t>
        <a:bodyPr/>
        <a:lstStyle/>
        <a:p>
          <a:endParaRPr lang="tr-TR"/>
        </a:p>
      </dgm:t>
    </dgm:pt>
    <dgm:pt modelId="{A9160D37-18F5-4BE0-9CAC-B19EDC99BAAB}">
      <dgm:prSet phldrT="[Metin]" custT="1">
        <dgm:style>
          <a:lnRef idx="3">
            <a:schemeClr val="lt1"/>
          </a:lnRef>
          <a:fillRef idx="1">
            <a:schemeClr val="accent3"/>
          </a:fillRef>
          <a:effectRef idx="1">
            <a:schemeClr val="accent3"/>
          </a:effectRef>
          <a:fontRef idx="minor">
            <a:schemeClr val="lt1"/>
          </a:fontRef>
        </dgm:style>
      </dgm:prSet>
      <dgm:spPr/>
      <dgm:t>
        <a:bodyPr/>
        <a:lstStyle/>
        <a:p>
          <a:r>
            <a:rPr lang="tr-TR" sz="1400" b="1" dirty="0" smtClean="0"/>
            <a:t>Mesleki eğitim için var olan mevcut toplumsal olumsuz algının ve mesleki eğitime erişim güçlüğünün tanıtım, yönlendirme ve işbirliği faaliyetleri ile değiştirilerek meslek okullarının cazip hale gelmesi.</a:t>
          </a:r>
          <a:endParaRPr lang="tr-TR" sz="1400" dirty="0"/>
        </a:p>
      </dgm:t>
    </dgm:pt>
    <dgm:pt modelId="{1CC99614-1BD7-46D7-8408-E7DCD22C2E5A}" type="sibTrans" cxnId="{C0C93442-8ADE-4BC6-9920-6C766B6B3AAB}">
      <dgm:prSet/>
      <dgm:spPr/>
      <dgm:t>
        <a:bodyPr/>
        <a:lstStyle/>
        <a:p>
          <a:endParaRPr lang="tr-TR"/>
        </a:p>
      </dgm:t>
    </dgm:pt>
    <dgm:pt modelId="{F1AE6A06-0B85-4C00-A228-6BD96776ED98}" type="parTrans" cxnId="{C0C93442-8ADE-4BC6-9920-6C766B6B3AAB}">
      <dgm:prSet/>
      <dgm:spPr/>
      <dgm:t>
        <a:bodyPr/>
        <a:lstStyle/>
        <a:p>
          <a:endParaRPr lang="tr-TR"/>
        </a:p>
      </dgm:t>
    </dgm:pt>
    <dgm:pt modelId="{E069C893-3367-4D56-B0F0-9983073C8C27}" type="pres">
      <dgm:prSet presAssocID="{0D08691E-F4C1-4A37-90C1-83E2AB873755}" presName="cycle" presStyleCnt="0">
        <dgm:presLayoutVars>
          <dgm:dir/>
          <dgm:resizeHandles val="exact"/>
        </dgm:presLayoutVars>
      </dgm:prSet>
      <dgm:spPr/>
      <dgm:t>
        <a:bodyPr/>
        <a:lstStyle/>
        <a:p>
          <a:endParaRPr lang="tr-TR"/>
        </a:p>
      </dgm:t>
    </dgm:pt>
    <dgm:pt modelId="{20DE84FD-CC2B-402C-AC35-EB1BA2BC4354}" type="pres">
      <dgm:prSet presAssocID="{4440B7CA-055C-4582-8FE3-F857685E69A7}" presName="node" presStyleLbl="node1" presStyleIdx="0" presStyleCnt="5" custScaleX="259705" custScaleY="138519" custRadScaleRad="70036" custRadScaleInc="-22435">
        <dgm:presLayoutVars>
          <dgm:bulletEnabled val="1"/>
        </dgm:presLayoutVars>
      </dgm:prSet>
      <dgm:spPr/>
      <dgm:t>
        <a:bodyPr/>
        <a:lstStyle/>
        <a:p>
          <a:endParaRPr lang="tr-TR"/>
        </a:p>
      </dgm:t>
    </dgm:pt>
    <dgm:pt modelId="{3AA25EA7-0149-46ED-B247-A2104E584190}" type="pres">
      <dgm:prSet presAssocID="{21719FD5-EF34-45CC-9D97-ABD182CEFB81}" presName="sibTrans" presStyleLbl="sibTrans2D1" presStyleIdx="0" presStyleCnt="5"/>
      <dgm:spPr/>
      <dgm:t>
        <a:bodyPr/>
        <a:lstStyle/>
        <a:p>
          <a:endParaRPr lang="tr-TR"/>
        </a:p>
      </dgm:t>
    </dgm:pt>
    <dgm:pt modelId="{8A02EABE-51AA-4BDE-BB75-3BEE0202A37B}" type="pres">
      <dgm:prSet presAssocID="{21719FD5-EF34-45CC-9D97-ABD182CEFB81}" presName="connectorText" presStyleLbl="sibTrans2D1" presStyleIdx="0" presStyleCnt="5"/>
      <dgm:spPr/>
      <dgm:t>
        <a:bodyPr/>
        <a:lstStyle/>
        <a:p>
          <a:endParaRPr lang="tr-TR"/>
        </a:p>
      </dgm:t>
    </dgm:pt>
    <dgm:pt modelId="{B0CC1714-803B-40A0-8811-31314FC6D56A}" type="pres">
      <dgm:prSet presAssocID="{A78BA8DC-2CB4-4D0D-9307-577B91435AE6}" presName="node" presStyleLbl="node1" presStyleIdx="1" presStyleCnt="5" custScaleX="212646" custScaleY="152705" custRadScaleRad="158229" custRadScaleInc="-15396">
        <dgm:presLayoutVars>
          <dgm:bulletEnabled val="1"/>
        </dgm:presLayoutVars>
      </dgm:prSet>
      <dgm:spPr/>
      <dgm:t>
        <a:bodyPr/>
        <a:lstStyle/>
        <a:p>
          <a:endParaRPr lang="tr-TR"/>
        </a:p>
      </dgm:t>
    </dgm:pt>
    <dgm:pt modelId="{3CE162D3-BD4B-44BE-959E-AC4A94F934D4}" type="pres">
      <dgm:prSet presAssocID="{7CC30AA1-B8F7-40A4-8B00-38A5295D18EE}" presName="sibTrans" presStyleLbl="sibTrans2D1" presStyleIdx="1" presStyleCnt="5"/>
      <dgm:spPr/>
      <dgm:t>
        <a:bodyPr/>
        <a:lstStyle/>
        <a:p>
          <a:endParaRPr lang="tr-TR"/>
        </a:p>
      </dgm:t>
    </dgm:pt>
    <dgm:pt modelId="{56940627-7BB3-4CAC-855B-58EDDF10C460}" type="pres">
      <dgm:prSet presAssocID="{7CC30AA1-B8F7-40A4-8B00-38A5295D18EE}" presName="connectorText" presStyleLbl="sibTrans2D1" presStyleIdx="1" presStyleCnt="5"/>
      <dgm:spPr/>
      <dgm:t>
        <a:bodyPr/>
        <a:lstStyle/>
        <a:p>
          <a:endParaRPr lang="tr-TR"/>
        </a:p>
      </dgm:t>
    </dgm:pt>
    <dgm:pt modelId="{91E70AF0-70D5-4266-B7B6-CD975FD8E986}" type="pres">
      <dgm:prSet presAssocID="{3281EC07-626C-4088-ABEF-9C119208075D}" presName="node" presStyleLbl="node1" presStyleIdx="2" presStyleCnt="5" custScaleX="250868" custScaleY="156244" custRadScaleRad="125044" custRadScaleInc="-72962">
        <dgm:presLayoutVars>
          <dgm:bulletEnabled val="1"/>
        </dgm:presLayoutVars>
      </dgm:prSet>
      <dgm:spPr/>
      <dgm:t>
        <a:bodyPr/>
        <a:lstStyle/>
        <a:p>
          <a:endParaRPr lang="tr-TR"/>
        </a:p>
      </dgm:t>
    </dgm:pt>
    <dgm:pt modelId="{B334C2A6-BE19-460F-9B40-2BFC778D670A}" type="pres">
      <dgm:prSet presAssocID="{7E976FCF-2528-41C9-A6F3-6622A97A9B44}" presName="sibTrans" presStyleLbl="sibTrans2D1" presStyleIdx="2" presStyleCnt="5"/>
      <dgm:spPr/>
      <dgm:t>
        <a:bodyPr/>
        <a:lstStyle/>
        <a:p>
          <a:endParaRPr lang="tr-TR"/>
        </a:p>
      </dgm:t>
    </dgm:pt>
    <dgm:pt modelId="{21072C25-E40F-45D4-9A4C-D2FEBEC0A3E6}" type="pres">
      <dgm:prSet presAssocID="{7E976FCF-2528-41C9-A6F3-6622A97A9B44}" presName="connectorText" presStyleLbl="sibTrans2D1" presStyleIdx="2" presStyleCnt="5"/>
      <dgm:spPr/>
      <dgm:t>
        <a:bodyPr/>
        <a:lstStyle/>
        <a:p>
          <a:endParaRPr lang="tr-TR"/>
        </a:p>
      </dgm:t>
    </dgm:pt>
    <dgm:pt modelId="{CE98738D-6FA2-45EB-9637-7830322690AD}" type="pres">
      <dgm:prSet presAssocID="{4F27723A-5B89-4E39-AA28-BA5CD211AE65}" presName="node" presStyleLbl="node1" presStyleIdx="3" presStyleCnt="5" custScaleX="194256" custScaleY="198919" custRadScaleRad="162728" custRadScaleInc="194702">
        <dgm:presLayoutVars>
          <dgm:bulletEnabled val="1"/>
        </dgm:presLayoutVars>
      </dgm:prSet>
      <dgm:spPr/>
      <dgm:t>
        <a:bodyPr/>
        <a:lstStyle/>
        <a:p>
          <a:endParaRPr lang="tr-TR"/>
        </a:p>
      </dgm:t>
    </dgm:pt>
    <dgm:pt modelId="{DFECABC2-79C6-460E-BAF5-DD30B8E1B7DE}" type="pres">
      <dgm:prSet presAssocID="{2489AFCA-C84E-4A13-8811-33A401A36367}" presName="sibTrans" presStyleLbl="sibTrans2D1" presStyleIdx="3" presStyleCnt="5"/>
      <dgm:spPr/>
      <dgm:t>
        <a:bodyPr/>
        <a:lstStyle/>
        <a:p>
          <a:endParaRPr lang="tr-TR"/>
        </a:p>
      </dgm:t>
    </dgm:pt>
    <dgm:pt modelId="{70735BC2-7024-4FF0-B8B0-164A7F6B9573}" type="pres">
      <dgm:prSet presAssocID="{2489AFCA-C84E-4A13-8811-33A401A36367}" presName="connectorText" presStyleLbl="sibTrans2D1" presStyleIdx="3" presStyleCnt="5"/>
      <dgm:spPr/>
      <dgm:t>
        <a:bodyPr/>
        <a:lstStyle/>
        <a:p>
          <a:endParaRPr lang="tr-TR"/>
        </a:p>
      </dgm:t>
    </dgm:pt>
    <dgm:pt modelId="{59DE4F8D-2336-47AB-A0DB-9251FB4A9BAA}" type="pres">
      <dgm:prSet presAssocID="{A9160D37-18F5-4BE0-9CAC-B19EDC99BAAB}" presName="node" presStyleLbl="node1" presStyleIdx="4" presStyleCnt="5" custScaleX="225395" custScaleY="192005" custRadScaleRad="75011" custRadScaleInc="-180284">
        <dgm:presLayoutVars>
          <dgm:bulletEnabled val="1"/>
        </dgm:presLayoutVars>
      </dgm:prSet>
      <dgm:spPr/>
      <dgm:t>
        <a:bodyPr/>
        <a:lstStyle/>
        <a:p>
          <a:endParaRPr lang="tr-TR"/>
        </a:p>
      </dgm:t>
    </dgm:pt>
    <dgm:pt modelId="{09EEF688-3B17-4595-BAE3-414103C23470}" type="pres">
      <dgm:prSet presAssocID="{1CC99614-1BD7-46D7-8408-E7DCD22C2E5A}" presName="sibTrans" presStyleLbl="sibTrans2D1" presStyleIdx="4" presStyleCnt="5"/>
      <dgm:spPr/>
      <dgm:t>
        <a:bodyPr/>
        <a:lstStyle/>
        <a:p>
          <a:endParaRPr lang="tr-TR"/>
        </a:p>
      </dgm:t>
    </dgm:pt>
    <dgm:pt modelId="{F9858D8A-D0EC-4BB2-BBBC-1E0F5769CFBE}" type="pres">
      <dgm:prSet presAssocID="{1CC99614-1BD7-46D7-8408-E7DCD22C2E5A}" presName="connectorText" presStyleLbl="sibTrans2D1" presStyleIdx="4" presStyleCnt="5"/>
      <dgm:spPr/>
      <dgm:t>
        <a:bodyPr/>
        <a:lstStyle/>
        <a:p>
          <a:endParaRPr lang="tr-TR"/>
        </a:p>
      </dgm:t>
    </dgm:pt>
  </dgm:ptLst>
  <dgm:cxnLst>
    <dgm:cxn modelId="{50CA8C17-93B2-47FE-A261-59580D605FBA}" type="presOf" srcId="{4F27723A-5B89-4E39-AA28-BA5CD211AE65}" destId="{CE98738D-6FA2-45EB-9637-7830322690AD}" srcOrd="0" destOrd="0" presId="urn:microsoft.com/office/officeart/2005/8/layout/cycle2"/>
    <dgm:cxn modelId="{327FD176-F69B-48A1-8690-EC367D5ED0FC}" type="presOf" srcId="{7E976FCF-2528-41C9-A6F3-6622A97A9B44}" destId="{B334C2A6-BE19-460F-9B40-2BFC778D670A}" srcOrd="0" destOrd="0" presId="urn:microsoft.com/office/officeart/2005/8/layout/cycle2"/>
    <dgm:cxn modelId="{37364811-6DB4-4BFC-9F8D-8F1682BACC96}" type="presOf" srcId="{1CC99614-1BD7-46D7-8408-E7DCD22C2E5A}" destId="{09EEF688-3B17-4595-BAE3-414103C23470}" srcOrd="0" destOrd="0" presId="urn:microsoft.com/office/officeart/2005/8/layout/cycle2"/>
    <dgm:cxn modelId="{3E549D7B-2849-4B22-B3F0-C5E4BEFC987C}" type="presOf" srcId="{0D08691E-F4C1-4A37-90C1-83E2AB873755}" destId="{E069C893-3367-4D56-B0F0-9983073C8C27}" srcOrd="0" destOrd="0" presId="urn:microsoft.com/office/officeart/2005/8/layout/cycle2"/>
    <dgm:cxn modelId="{3E67FCEC-0A43-4D42-A13F-0B179D7F6750}" srcId="{0D08691E-F4C1-4A37-90C1-83E2AB873755}" destId="{A78BA8DC-2CB4-4D0D-9307-577B91435AE6}" srcOrd="1" destOrd="0" parTransId="{8630E298-6FC9-4F13-B160-E4E233711F0F}" sibTransId="{7CC30AA1-B8F7-40A4-8B00-38A5295D18EE}"/>
    <dgm:cxn modelId="{FDC68CB5-4ECA-4E27-9C47-4D870AB16BD9}" srcId="{0D08691E-F4C1-4A37-90C1-83E2AB873755}" destId="{3281EC07-626C-4088-ABEF-9C119208075D}" srcOrd="2" destOrd="0" parTransId="{D9FADA7A-96B2-45B3-AEAA-2A2021FA1100}" sibTransId="{7E976FCF-2528-41C9-A6F3-6622A97A9B44}"/>
    <dgm:cxn modelId="{4E2D276E-8802-46A4-B0BB-9725C97BFE5F}" type="presOf" srcId="{7E976FCF-2528-41C9-A6F3-6622A97A9B44}" destId="{21072C25-E40F-45D4-9A4C-D2FEBEC0A3E6}" srcOrd="1" destOrd="0" presId="urn:microsoft.com/office/officeart/2005/8/layout/cycle2"/>
    <dgm:cxn modelId="{7E0AEEBF-3CEA-4DDB-8719-0483905C1D63}" type="presOf" srcId="{A78BA8DC-2CB4-4D0D-9307-577B91435AE6}" destId="{B0CC1714-803B-40A0-8811-31314FC6D56A}" srcOrd="0" destOrd="0" presId="urn:microsoft.com/office/officeart/2005/8/layout/cycle2"/>
    <dgm:cxn modelId="{B5DD4FFD-96A6-4D31-A1B9-D0884C7DA271}" type="presOf" srcId="{3281EC07-626C-4088-ABEF-9C119208075D}" destId="{91E70AF0-70D5-4266-B7B6-CD975FD8E986}" srcOrd="0" destOrd="0" presId="urn:microsoft.com/office/officeart/2005/8/layout/cycle2"/>
    <dgm:cxn modelId="{A975E28C-2C2B-49B0-B9FF-B3CA2943D38F}" type="presOf" srcId="{21719FD5-EF34-45CC-9D97-ABD182CEFB81}" destId="{8A02EABE-51AA-4BDE-BB75-3BEE0202A37B}" srcOrd="1" destOrd="0" presId="urn:microsoft.com/office/officeart/2005/8/layout/cycle2"/>
    <dgm:cxn modelId="{41CE5614-9217-47A5-BE64-403272BF94C8}" type="presOf" srcId="{21719FD5-EF34-45CC-9D97-ABD182CEFB81}" destId="{3AA25EA7-0149-46ED-B247-A2104E584190}" srcOrd="0" destOrd="0" presId="urn:microsoft.com/office/officeart/2005/8/layout/cycle2"/>
    <dgm:cxn modelId="{390D9C0D-4625-4F6C-BADB-0E4D1A80CD01}" type="presOf" srcId="{2489AFCA-C84E-4A13-8811-33A401A36367}" destId="{DFECABC2-79C6-460E-BAF5-DD30B8E1B7DE}" srcOrd="0" destOrd="0" presId="urn:microsoft.com/office/officeart/2005/8/layout/cycle2"/>
    <dgm:cxn modelId="{FCFFFEDF-C704-45AE-B913-EDCD6E1FDFA4}" type="presOf" srcId="{2489AFCA-C84E-4A13-8811-33A401A36367}" destId="{70735BC2-7024-4FF0-B8B0-164A7F6B9573}" srcOrd="1" destOrd="0" presId="urn:microsoft.com/office/officeart/2005/8/layout/cycle2"/>
    <dgm:cxn modelId="{FFD2BD77-EA11-4243-BA7B-D18794D052CA}" srcId="{0D08691E-F4C1-4A37-90C1-83E2AB873755}" destId="{4440B7CA-055C-4582-8FE3-F857685E69A7}" srcOrd="0" destOrd="0" parTransId="{F4F01551-83E8-444B-8608-4427189FD37E}" sibTransId="{21719FD5-EF34-45CC-9D97-ABD182CEFB81}"/>
    <dgm:cxn modelId="{74B7A236-3F8A-4D34-B04B-4E64E140E624}" type="presOf" srcId="{7CC30AA1-B8F7-40A4-8B00-38A5295D18EE}" destId="{3CE162D3-BD4B-44BE-959E-AC4A94F934D4}" srcOrd="0" destOrd="0" presId="urn:microsoft.com/office/officeart/2005/8/layout/cycle2"/>
    <dgm:cxn modelId="{C0C93442-8ADE-4BC6-9920-6C766B6B3AAB}" srcId="{0D08691E-F4C1-4A37-90C1-83E2AB873755}" destId="{A9160D37-18F5-4BE0-9CAC-B19EDC99BAAB}" srcOrd="4" destOrd="0" parTransId="{F1AE6A06-0B85-4C00-A228-6BD96776ED98}" sibTransId="{1CC99614-1BD7-46D7-8408-E7DCD22C2E5A}"/>
    <dgm:cxn modelId="{BFD5D47B-84B5-4AAC-A708-73DD795EE8F4}" type="presOf" srcId="{1CC99614-1BD7-46D7-8408-E7DCD22C2E5A}" destId="{F9858D8A-D0EC-4BB2-BBBC-1E0F5769CFBE}" srcOrd="1" destOrd="0" presId="urn:microsoft.com/office/officeart/2005/8/layout/cycle2"/>
    <dgm:cxn modelId="{F9910493-49A8-417E-A3C4-88CDBE881416}" type="presOf" srcId="{A9160D37-18F5-4BE0-9CAC-B19EDC99BAAB}" destId="{59DE4F8D-2336-47AB-A0DB-9251FB4A9BAA}" srcOrd="0" destOrd="0" presId="urn:microsoft.com/office/officeart/2005/8/layout/cycle2"/>
    <dgm:cxn modelId="{B69AD504-E9FA-4B82-8B1E-2C4070FDD109}" srcId="{0D08691E-F4C1-4A37-90C1-83E2AB873755}" destId="{4F27723A-5B89-4E39-AA28-BA5CD211AE65}" srcOrd="3" destOrd="0" parTransId="{102A7CD3-CD85-4B5D-9C7C-E09782A0E136}" sibTransId="{2489AFCA-C84E-4A13-8811-33A401A36367}"/>
    <dgm:cxn modelId="{1075403A-A5A8-42E1-8617-4D958B8AEE1F}" type="presOf" srcId="{7CC30AA1-B8F7-40A4-8B00-38A5295D18EE}" destId="{56940627-7BB3-4CAC-855B-58EDDF10C460}" srcOrd="1" destOrd="0" presId="urn:microsoft.com/office/officeart/2005/8/layout/cycle2"/>
    <dgm:cxn modelId="{DB99C214-5313-48DE-B5F4-71042CA0D2F8}" type="presOf" srcId="{4440B7CA-055C-4582-8FE3-F857685E69A7}" destId="{20DE84FD-CC2B-402C-AC35-EB1BA2BC4354}" srcOrd="0" destOrd="0" presId="urn:microsoft.com/office/officeart/2005/8/layout/cycle2"/>
    <dgm:cxn modelId="{ABAC97C2-6B5C-4011-A07E-2F0E02C43173}" type="presParOf" srcId="{E069C893-3367-4D56-B0F0-9983073C8C27}" destId="{20DE84FD-CC2B-402C-AC35-EB1BA2BC4354}" srcOrd="0" destOrd="0" presId="urn:microsoft.com/office/officeart/2005/8/layout/cycle2"/>
    <dgm:cxn modelId="{1C3774C0-4445-42D9-8B60-1E681BF50EFB}" type="presParOf" srcId="{E069C893-3367-4D56-B0F0-9983073C8C27}" destId="{3AA25EA7-0149-46ED-B247-A2104E584190}" srcOrd="1" destOrd="0" presId="urn:microsoft.com/office/officeart/2005/8/layout/cycle2"/>
    <dgm:cxn modelId="{9E09912C-05D8-4807-A09D-50A8D53BA029}" type="presParOf" srcId="{3AA25EA7-0149-46ED-B247-A2104E584190}" destId="{8A02EABE-51AA-4BDE-BB75-3BEE0202A37B}" srcOrd="0" destOrd="0" presId="urn:microsoft.com/office/officeart/2005/8/layout/cycle2"/>
    <dgm:cxn modelId="{38022029-1C52-40A1-BB09-C453E64E4893}" type="presParOf" srcId="{E069C893-3367-4D56-B0F0-9983073C8C27}" destId="{B0CC1714-803B-40A0-8811-31314FC6D56A}" srcOrd="2" destOrd="0" presId="urn:microsoft.com/office/officeart/2005/8/layout/cycle2"/>
    <dgm:cxn modelId="{7FEBAE8F-4AB3-4EF2-92CB-4059B65C8BCD}" type="presParOf" srcId="{E069C893-3367-4D56-B0F0-9983073C8C27}" destId="{3CE162D3-BD4B-44BE-959E-AC4A94F934D4}" srcOrd="3" destOrd="0" presId="urn:microsoft.com/office/officeart/2005/8/layout/cycle2"/>
    <dgm:cxn modelId="{D42405A6-D98E-40F3-B6ED-D9BB88427A4E}" type="presParOf" srcId="{3CE162D3-BD4B-44BE-959E-AC4A94F934D4}" destId="{56940627-7BB3-4CAC-855B-58EDDF10C460}" srcOrd="0" destOrd="0" presId="urn:microsoft.com/office/officeart/2005/8/layout/cycle2"/>
    <dgm:cxn modelId="{C83C14CC-CB80-4231-8828-7C64353F73E5}" type="presParOf" srcId="{E069C893-3367-4D56-B0F0-9983073C8C27}" destId="{91E70AF0-70D5-4266-B7B6-CD975FD8E986}" srcOrd="4" destOrd="0" presId="urn:microsoft.com/office/officeart/2005/8/layout/cycle2"/>
    <dgm:cxn modelId="{30C8C60F-1CFE-47F2-86B3-AA249F49DD32}" type="presParOf" srcId="{E069C893-3367-4D56-B0F0-9983073C8C27}" destId="{B334C2A6-BE19-460F-9B40-2BFC778D670A}" srcOrd="5" destOrd="0" presId="urn:microsoft.com/office/officeart/2005/8/layout/cycle2"/>
    <dgm:cxn modelId="{118EA1DB-989F-48B8-9C82-D7FF62C6CA28}" type="presParOf" srcId="{B334C2A6-BE19-460F-9B40-2BFC778D670A}" destId="{21072C25-E40F-45D4-9A4C-D2FEBEC0A3E6}" srcOrd="0" destOrd="0" presId="urn:microsoft.com/office/officeart/2005/8/layout/cycle2"/>
    <dgm:cxn modelId="{890C4F67-DC5B-48EB-A98E-362F9A4E07F8}" type="presParOf" srcId="{E069C893-3367-4D56-B0F0-9983073C8C27}" destId="{CE98738D-6FA2-45EB-9637-7830322690AD}" srcOrd="6" destOrd="0" presId="urn:microsoft.com/office/officeart/2005/8/layout/cycle2"/>
    <dgm:cxn modelId="{9113B280-7B7D-4D2F-AFF8-3C21A5D8713D}" type="presParOf" srcId="{E069C893-3367-4D56-B0F0-9983073C8C27}" destId="{DFECABC2-79C6-460E-BAF5-DD30B8E1B7DE}" srcOrd="7" destOrd="0" presId="urn:microsoft.com/office/officeart/2005/8/layout/cycle2"/>
    <dgm:cxn modelId="{B5E3CAAC-4A25-425C-8CBE-4DDC05FE1D64}" type="presParOf" srcId="{DFECABC2-79C6-460E-BAF5-DD30B8E1B7DE}" destId="{70735BC2-7024-4FF0-B8B0-164A7F6B9573}" srcOrd="0" destOrd="0" presId="urn:microsoft.com/office/officeart/2005/8/layout/cycle2"/>
    <dgm:cxn modelId="{C0E94DBE-10AB-4D1F-99EA-2B77F2375C25}" type="presParOf" srcId="{E069C893-3367-4D56-B0F0-9983073C8C27}" destId="{59DE4F8D-2336-47AB-A0DB-9251FB4A9BAA}" srcOrd="8" destOrd="0" presId="urn:microsoft.com/office/officeart/2005/8/layout/cycle2"/>
    <dgm:cxn modelId="{DA99376A-9BF4-459B-8D43-AEC167F86B79}" type="presParOf" srcId="{E069C893-3367-4D56-B0F0-9983073C8C27}" destId="{09EEF688-3B17-4595-BAE3-414103C23470}" srcOrd="9" destOrd="0" presId="urn:microsoft.com/office/officeart/2005/8/layout/cycle2"/>
    <dgm:cxn modelId="{9464A34E-8C25-4398-ABCF-63EDF0DBAF9D}" type="presParOf" srcId="{09EEF688-3B17-4595-BAE3-414103C23470}" destId="{F9858D8A-D0EC-4BB2-BBBC-1E0F5769CFBE}"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DE84FD-CC2B-402C-AC35-EB1BA2BC4354}">
      <dsp:nvSpPr>
        <dsp:cNvPr id="0" name=""/>
        <dsp:cNvSpPr/>
      </dsp:nvSpPr>
      <dsp:spPr>
        <a:xfrm>
          <a:off x="2264242" y="71276"/>
          <a:ext cx="3782903" cy="2017689"/>
        </a:xfrm>
        <a:prstGeom prst="ellipse">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smtClean="0"/>
            <a:t>Teknolojik gelişmeler ve </a:t>
          </a:r>
          <a:r>
            <a:rPr lang="tr-TR" sz="1800" b="1" kern="1200" dirty="0" err="1" smtClean="0"/>
            <a:t>sektörel</a:t>
          </a:r>
          <a:r>
            <a:rPr lang="tr-TR" sz="1800" b="1" kern="1200" dirty="0" smtClean="0"/>
            <a:t> ihtiyaçlar doğrultusunda kendini sürekli geliştiren ve belli alanlarda uzmanlaşmış marka okullar oluşturmak.</a:t>
          </a:r>
          <a:endParaRPr lang="tr-TR" sz="1800" kern="1200" dirty="0"/>
        </a:p>
      </dsp:txBody>
      <dsp:txXfrm>
        <a:off x="2818235" y="366760"/>
        <a:ext cx="2674917" cy="1426721"/>
      </dsp:txXfrm>
    </dsp:sp>
    <dsp:sp modelId="{3AA25EA7-0149-46ED-B247-A2104E584190}">
      <dsp:nvSpPr>
        <dsp:cNvPr id="0" name=""/>
        <dsp:cNvSpPr/>
      </dsp:nvSpPr>
      <dsp:spPr>
        <a:xfrm rot="10936246">
          <a:off x="5627510" y="898488"/>
          <a:ext cx="293012" cy="4916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rot="10800000">
        <a:off x="5715379" y="998550"/>
        <a:ext cx="205108" cy="294965"/>
      </dsp:txXfrm>
    </dsp:sp>
    <dsp:sp modelId="{B0CC1714-803B-40A0-8811-31314FC6D56A}">
      <dsp:nvSpPr>
        <dsp:cNvPr id="0" name=""/>
        <dsp:cNvSpPr/>
      </dsp:nvSpPr>
      <dsp:spPr>
        <a:xfrm>
          <a:off x="5487165" y="82167"/>
          <a:ext cx="3097434" cy="2224324"/>
        </a:xfrm>
        <a:prstGeom prst="ellipse">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smtClean="0"/>
            <a:t>Paydaşlarımızla birlikte kurum kültürü oluşturarak okula olan bağlılıklarını artırmak, iş etiği davranışlarını geliştirmek</a:t>
          </a:r>
          <a:endParaRPr lang="tr-TR" sz="1800" kern="1200" dirty="0"/>
        </a:p>
      </dsp:txBody>
      <dsp:txXfrm>
        <a:off x="5940774" y="407912"/>
        <a:ext cx="2190216" cy="1572834"/>
      </dsp:txXfrm>
    </dsp:sp>
    <dsp:sp modelId="{3CE162D3-BD4B-44BE-959E-AC4A94F934D4}">
      <dsp:nvSpPr>
        <dsp:cNvPr id="0" name=""/>
        <dsp:cNvSpPr/>
      </dsp:nvSpPr>
      <dsp:spPr>
        <a:xfrm rot="6347230">
          <a:off x="6708173" y="2061441"/>
          <a:ext cx="26109" cy="4916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rot="10800000">
        <a:off x="6713155" y="2155993"/>
        <a:ext cx="18276" cy="294965"/>
      </dsp:txXfrm>
    </dsp:sp>
    <dsp:sp modelId="{91E70AF0-70D5-4266-B7B6-CD975FD8E986}">
      <dsp:nvSpPr>
        <dsp:cNvPr id="0" name=""/>
        <dsp:cNvSpPr/>
      </dsp:nvSpPr>
      <dsp:spPr>
        <a:xfrm>
          <a:off x="4570381" y="2314416"/>
          <a:ext cx="3654182" cy="2275874"/>
        </a:xfrm>
        <a:prstGeom prst="ellipse">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smtClean="0"/>
            <a:t>Mesleki Eğitimde görev yapan tüm kurum/okulların yönetici ve öğretmenlerinin performanslarını ölçerek eğitimde kaliteyi artırmak.</a:t>
          </a:r>
          <a:endParaRPr lang="tr-TR" sz="1800" kern="1200" dirty="0"/>
        </a:p>
      </dsp:txBody>
      <dsp:txXfrm>
        <a:off x="5105524" y="2647710"/>
        <a:ext cx="2583896" cy="1609286"/>
      </dsp:txXfrm>
    </dsp:sp>
    <dsp:sp modelId="{B334C2A6-BE19-460F-9B40-2BFC778D670A}">
      <dsp:nvSpPr>
        <dsp:cNvPr id="0" name=""/>
        <dsp:cNvSpPr/>
      </dsp:nvSpPr>
      <dsp:spPr>
        <a:xfrm rot="12068905">
          <a:off x="3236761" y="2213749"/>
          <a:ext cx="1188534" cy="4916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rot="10800000">
        <a:off x="3379276" y="2338675"/>
        <a:ext cx="1041052" cy="294965"/>
      </dsp:txXfrm>
    </dsp:sp>
    <dsp:sp modelId="{CE98738D-6FA2-45EB-9637-7830322690AD}">
      <dsp:nvSpPr>
        <dsp:cNvPr id="0" name=""/>
        <dsp:cNvSpPr/>
      </dsp:nvSpPr>
      <dsp:spPr>
        <a:xfrm>
          <a:off x="15642" y="82162"/>
          <a:ext cx="2829562" cy="2897484"/>
        </a:xfrm>
        <a:prstGeom prst="ellipse">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smtClean="0"/>
            <a:t>Kendi alanında istihdam edilebilir üst öğrenime hazır, bilgi ve becerilerle donanmış meslek elemanı yetiştirmek.</a:t>
          </a:r>
          <a:endParaRPr lang="tr-TR" sz="1800" kern="1200" dirty="0"/>
        </a:p>
      </dsp:txBody>
      <dsp:txXfrm>
        <a:off x="430022" y="506489"/>
        <a:ext cx="2000802" cy="2048830"/>
      </dsp:txXfrm>
    </dsp:sp>
    <dsp:sp modelId="{DFECABC2-79C6-460E-BAF5-DD30B8E1B7DE}">
      <dsp:nvSpPr>
        <dsp:cNvPr id="0" name=""/>
        <dsp:cNvSpPr/>
      </dsp:nvSpPr>
      <dsp:spPr>
        <a:xfrm rot="13412452">
          <a:off x="2316251" y="2188674"/>
          <a:ext cx="129960" cy="4916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rot="10800000">
        <a:off x="2349876" y="2300424"/>
        <a:ext cx="90972" cy="294965"/>
      </dsp:txXfrm>
    </dsp:sp>
    <dsp:sp modelId="{59DE4F8D-2336-47AB-A0DB-9251FB4A9BAA}">
      <dsp:nvSpPr>
        <dsp:cNvPr id="0" name=""/>
        <dsp:cNvSpPr/>
      </dsp:nvSpPr>
      <dsp:spPr>
        <a:xfrm>
          <a:off x="1743835" y="1990377"/>
          <a:ext cx="3283138" cy="2796774"/>
        </a:xfrm>
        <a:prstGeom prst="ellipse">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b="1" kern="1200" dirty="0" smtClean="0"/>
            <a:t>Mesleki eğitim için var olan mevcut toplumsal olumsuz algının ve mesleki eğitime erişim güçlüğünün tanıtım, yönlendirme ve işbirliği faaliyetleri ile değiştirilerek meslek okullarının cazip hale gelmesi.</a:t>
          </a:r>
          <a:endParaRPr lang="tr-TR" sz="1400" kern="1200" dirty="0"/>
        </a:p>
      </dsp:txBody>
      <dsp:txXfrm>
        <a:off x="2224639" y="2399955"/>
        <a:ext cx="2321530" cy="1977618"/>
      </dsp:txXfrm>
    </dsp:sp>
    <dsp:sp modelId="{09EEF688-3B17-4595-BAE3-414103C23470}">
      <dsp:nvSpPr>
        <dsp:cNvPr id="0" name=""/>
        <dsp:cNvSpPr/>
      </dsp:nvSpPr>
      <dsp:spPr>
        <a:xfrm rot="6507091">
          <a:off x="3821101" y="1812257"/>
          <a:ext cx="16597" cy="4916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rot="10800000">
        <a:off x="3824378" y="1908216"/>
        <a:ext cx="11618" cy="29496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729C3ECB-B8D3-45EA-B895-7C2774843C5A}" type="datetimeFigureOut">
              <a:rPr lang="tr-TR" smtClean="0"/>
              <a:pPr/>
              <a:t>9.7.2018</a:t>
            </a:fld>
            <a:endParaRPr lang="tr-TR"/>
          </a:p>
        </p:txBody>
      </p:sp>
      <p:sp>
        <p:nvSpPr>
          <p:cNvPr id="4" name="Altbilgi Yer Tutucusu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F845DE63-10C1-4B30-ACE8-F318CC59ADCF}" type="slidenum">
              <a:rPr lang="tr-TR" smtClean="0"/>
              <a:pPr/>
              <a:t>‹#›</a:t>
            </a:fld>
            <a:endParaRPr lang="tr-TR"/>
          </a:p>
        </p:txBody>
      </p:sp>
    </p:spTree>
    <p:extLst>
      <p:ext uri="{BB962C8B-B14F-4D97-AF65-F5344CB8AC3E}">
        <p14:creationId xmlns:p14="http://schemas.microsoft.com/office/powerpoint/2010/main" val="569569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EAB2441F-E71E-4167-86E8-CF7655D034F7}" type="datetimeFigureOut">
              <a:rPr lang="tr-TR" smtClean="0"/>
              <a:pPr/>
              <a:t>9.7.2018</a:t>
            </a:fld>
            <a:endParaRPr lang="tr-TR"/>
          </a:p>
        </p:txBody>
      </p:sp>
      <p:sp>
        <p:nvSpPr>
          <p:cNvPr id="4" name="Slayt Görüntüsü Yer Tutucusu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24400"/>
            <a:ext cx="5486400" cy="44767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8800"/>
            <a:ext cx="2971800" cy="49688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800"/>
            <a:ext cx="2971800" cy="496888"/>
          </a:xfrm>
          <a:prstGeom prst="rect">
            <a:avLst/>
          </a:prstGeom>
        </p:spPr>
        <p:txBody>
          <a:bodyPr vert="horz" lIns="91440" tIns="45720" rIns="91440" bIns="45720" rtlCol="0" anchor="b"/>
          <a:lstStyle>
            <a:lvl1pPr algn="r">
              <a:defRPr sz="1200"/>
            </a:lvl1pPr>
          </a:lstStyle>
          <a:p>
            <a:fld id="{0B18F4D3-C1ED-4981-BC1D-E37D3AB3E6A5}" type="slidenum">
              <a:rPr lang="tr-TR" smtClean="0"/>
              <a:pPr/>
              <a:t>‹#›</a:t>
            </a:fld>
            <a:endParaRPr lang="tr-TR"/>
          </a:p>
        </p:txBody>
      </p:sp>
    </p:spTree>
    <p:extLst>
      <p:ext uri="{BB962C8B-B14F-4D97-AF65-F5344CB8AC3E}">
        <p14:creationId xmlns:p14="http://schemas.microsoft.com/office/powerpoint/2010/main" val="498022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EB66B06-930D-4812-AC14-EB34755D6737}" type="datetimeFigureOut">
              <a:rPr lang="tr-TR" smtClean="0"/>
              <a:pPr/>
              <a:t>9.7.2018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9474E9F-1EE5-4B32-848D-6D02BAF5F9A5}" type="slidenum">
              <a:rPr lang="tr-TR" smtClean="0"/>
              <a:pPr/>
              <a:t>‹#›</a:t>
            </a:fld>
            <a:endParaRPr lang="tr-TR"/>
          </a:p>
        </p:txBody>
      </p:sp>
    </p:spTree>
    <p:extLst>
      <p:ext uri="{BB962C8B-B14F-4D97-AF65-F5344CB8AC3E}">
        <p14:creationId xmlns:p14="http://schemas.microsoft.com/office/powerpoint/2010/main" val="652879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EB66B06-930D-4812-AC14-EB34755D6737}" type="datetimeFigureOut">
              <a:rPr lang="tr-TR" smtClean="0"/>
              <a:pPr/>
              <a:t>9.7.2018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9474E9F-1EE5-4B32-848D-6D02BAF5F9A5}" type="slidenum">
              <a:rPr lang="tr-TR" smtClean="0"/>
              <a:pPr/>
              <a:t>‹#›</a:t>
            </a:fld>
            <a:endParaRPr lang="tr-TR"/>
          </a:p>
        </p:txBody>
      </p:sp>
    </p:spTree>
    <p:extLst>
      <p:ext uri="{BB962C8B-B14F-4D97-AF65-F5344CB8AC3E}">
        <p14:creationId xmlns:p14="http://schemas.microsoft.com/office/powerpoint/2010/main" val="1305455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EB66B06-930D-4812-AC14-EB34755D6737}" type="datetimeFigureOut">
              <a:rPr lang="tr-TR" smtClean="0"/>
              <a:pPr/>
              <a:t>9.7.2018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9474E9F-1EE5-4B32-848D-6D02BAF5F9A5}" type="slidenum">
              <a:rPr lang="tr-TR" smtClean="0"/>
              <a:pPr/>
              <a:t>‹#›</a:t>
            </a:fld>
            <a:endParaRPr lang="tr-TR"/>
          </a:p>
        </p:txBody>
      </p:sp>
    </p:spTree>
    <p:extLst>
      <p:ext uri="{BB962C8B-B14F-4D97-AF65-F5344CB8AC3E}">
        <p14:creationId xmlns:p14="http://schemas.microsoft.com/office/powerpoint/2010/main" val="416268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EB66B06-930D-4812-AC14-EB34755D6737}" type="datetimeFigureOut">
              <a:rPr lang="tr-TR" smtClean="0"/>
              <a:pPr/>
              <a:t>9.7.2018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9474E9F-1EE5-4B32-848D-6D02BAF5F9A5}" type="slidenum">
              <a:rPr lang="tr-TR" smtClean="0"/>
              <a:pPr/>
              <a:t>‹#›</a:t>
            </a:fld>
            <a:endParaRPr lang="tr-TR"/>
          </a:p>
        </p:txBody>
      </p:sp>
    </p:spTree>
    <p:extLst>
      <p:ext uri="{BB962C8B-B14F-4D97-AF65-F5344CB8AC3E}">
        <p14:creationId xmlns:p14="http://schemas.microsoft.com/office/powerpoint/2010/main" val="415260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EB66B06-930D-4812-AC14-EB34755D6737}" type="datetimeFigureOut">
              <a:rPr lang="tr-TR" smtClean="0"/>
              <a:pPr/>
              <a:t>9.7.2018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9474E9F-1EE5-4B32-848D-6D02BAF5F9A5}" type="slidenum">
              <a:rPr lang="tr-TR" smtClean="0"/>
              <a:pPr/>
              <a:t>‹#›</a:t>
            </a:fld>
            <a:endParaRPr lang="tr-TR"/>
          </a:p>
        </p:txBody>
      </p:sp>
    </p:spTree>
    <p:extLst>
      <p:ext uri="{BB962C8B-B14F-4D97-AF65-F5344CB8AC3E}">
        <p14:creationId xmlns:p14="http://schemas.microsoft.com/office/powerpoint/2010/main" val="1614690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EB66B06-930D-4812-AC14-EB34755D6737}" type="datetimeFigureOut">
              <a:rPr lang="tr-TR" smtClean="0"/>
              <a:pPr/>
              <a:t>9.7.2018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9474E9F-1EE5-4B32-848D-6D02BAF5F9A5}" type="slidenum">
              <a:rPr lang="tr-TR" smtClean="0"/>
              <a:pPr/>
              <a:t>‹#›</a:t>
            </a:fld>
            <a:endParaRPr lang="tr-TR"/>
          </a:p>
        </p:txBody>
      </p:sp>
    </p:spTree>
    <p:extLst>
      <p:ext uri="{BB962C8B-B14F-4D97-AF65-F5344CB8AC3E}">
        <p14:creationId xmlns:p14="http://schemas.microsoft.com/office/powerpoint/2010/main" val="1652133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EB66B06-930D-4812-AC14-EB34755D6737}" type="datetimeFigureOut">
              <a:rPr lang="tr-TR" smtClean="0"/>
              <a:pPr/>
              <a:t>9.7.2018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9474E9F-1EE5-4B32-848D-6D02BAF5F9A5}" type="slidenum">
              <a:rPr lang="tr-TR" smtClean="0"/>
              <a:pPr/>
              <a:t>‹#›</a:t>
            </a:fld>
            <a:endParaRPr lang="tr-TR"/>
          </a:p>
        </p:txBody>
      </p:sp>
    </p:spTree>
    <p:extLst>
      <p:ext uri="{BB962C8B-B14F-4D97-AF65-F5344CB8AC3E}">
        <p14:creationId xmlns:p14="http://schemas.microsoft.com/office/powerpoint/2010/main" val="410218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EB66B06-930D-4812-AC14-EB34755D6737}" type="datetimeFigureOut">
              <a:rPr lang="tr-TR" smtClean="0"/>
              <a:pPr/>
              <a:t>9.7.2018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9474E9F-1EE5-4B32-848D-6D02BAF5F9A5}" type="slidenum">
              <a:rPr lang="tr-TR" smtClean="0"/>
              <a:pPr/>
              <a:t>‹#›</a:t>
            </a:fld>
            <a:endParaRPr lang="tr-TR"/>
          </a:p>
        </p:txBody>
      </p:sp>
    </p:spTree>
    <p:extLst>
      <p:ext uri="{BB962C8B-B14F-4D97-AF65-F5344CB8AC3E}">
        <p14:creationId xmlns:p14="http://schemas.microsoft.com/office/powerpoint/2010/main" val="52067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EB66B06-930D-4812-AC14-EB34755D6737}" type="datetimeFigureOut">
              <a:rPr lang="tr-TR" smtClean="0"/>
              <a:pPr/>
              <a:t>9.7.2018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9474E9F-1EE5-4B32-848D-6D02BAF5F9A5}" type="slidenum">
              <a:rPr lang="tr-TR" smtClean="0"/>
              <a:pPr/>
              <a:t>‹#›</a:t>
            </a:fld>
            <a:endParaRPr lang="tr-TR"/>
          </a:p>
        </p:txBody>
      </p:sp>
    </p:spTree>
    <p:extLst>
      <p:ext uri="{BB962C8B-B14F-4D97-AF65-F5344CB8AC3E}">
        <p14:creationId xmlns:p14="http://schemas.microsoft.com/office/powerpoint/2010/main" val="4076561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EB66B06-930D-4812-AC14-EB34755D6737}" type="datetimeFigureOut">
              <a:rPr lang="tr-TR" smtClean="0"/>
              <a:pPr/>
              <a:t>9.7.2018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9474E9F-1EE5-4B32-848D-6D02BAF5F9A5}" type="slidenum">
              <a:rPr lang="tr-TR" smtClean="0"/>
              <a:pPr/>
              <a:t>‹#›</a:t>
            </a:fld>
            <a:endParaRPr lang="tr-TR"/>
          </a:p>
        </p:txBody>
      </p:sp>
    </p:spTree>
    <p:extLst>
      <p:ext uri="{BB962C8B-B14F-4D97-AF65-F5344CB8AC3E}">
        <p14:creationId xmlns:p14="http://schemas.microsoft.com/office/powerpoint/2010/main" val="7358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EB66B06-930D-4812-AC14-EB34755D6737}" type="datetimeFigureOut">
              <a:rPr lang="tr-TR" smtClean="0"/>
              <a:pPr/>
              <a:t>9.7.2018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9474E9F-1EE5-4B32-848D-6D02BAF5F9A5}" type="slidenum">
              <a:rPr lang="tr-TR" smtClean="0"/>
              <a:pPr/>
              <a:t>‹#›</a:t>
            </a:fld>
            <a:endParaRPr lang="tr-TR"/>
          </a:p>
        </p:txBody>
      </p:sp>
    </p:spTree>
    <p:extLst>
      <p:ext uri="{BB962C8B-B14F-4D97-AF65-F5344CB8AC3E}">
        <p14:creationId xmlns:p14="http://schemas.microsoft.com/office/powerpoint/2010/main" val="1062152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16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B66B06-930D-4812-AC14-EB34755D6737}" type="datetimeFigureOut">
              <a:rPr lang="tr-TR" smtClean="0"/>
              <a:pPr/>
              <a:t>9.7.2018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74E9F-1EE5-4B32-848D-6D02BAF5F9A5}" type="slidenum">
              <a:rPr lang="tr-TR" smtClean="0"/>
              <a:pPr/>
              <a:t>‹#›</a:t>
            </a:fld>
            <a:endParaRPr lang="tr-TR"/>
          </a:p>
        </p:txBody>
      </p:sp>
    </p:spTree>
    <p:extLst>
      <p:ext uri="{BB962C8B-B14F-4D97-AF65-F5344CB8AC3E}">
        <p14:creationId xmlns:p14="http://schemas.microsoft.com/office/powerpoint/2010/main" val="4094733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tiff"/><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hyperlink" Target="&#199;ALI&#350;MA%20PLANLARI-EK1.doc"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Alt Başlık"/>
          <p:cNvSpPr>
            <a:spLocks noGrp="1"/>
          </p:cNvSpPr>
          <p:nvPr>
            <p:ph type="subTitle" idx="1"/>
          </p:nvPr>
        </p:nvSpPr>
        <p:spPr>
          <a:xfrm>
            <a:off x="0" y="908720"/>
            <a:ext cx="5838551" cy="360040"/>
          </a:xfrm>
          <a:noFill/>
        </p:spPr>
        <p:txBody>
          <a:bodyPr>
            <a:noAutofit/>
          </a:bodyPr>
          <a:lstStyle/>
          <a:p>
            <a:r>
              <a:rPr lang="tr-TR" sz="2400" b="1" cap="all" dirty="0">
                <a:solidFill>
                  <a:schemeClr val="tx1"/>
                </a:solidFill>
              </a:rPr>
              <a:t>Mesleki </a:t>
            </a:r>
            <a:r>
              <a:rPr lang="tr-TR" sz="2400" cap="all" dirty="0">
                <a:solidFill>
                  <a:schemeClr val="tx1"/>
                </a:solidFill>
              </a:rPr>
              <a:t>Eğitimde</a:t>
            </a:r>
            <a:r>
              <a:rPr lang="tr-TR" sz="2400" b="1" cap="all" dirty="0">
                <a:solidFill>
                  <a:schemeClr val="tx1"/>
                </a:solidFill>
              </a:rPr>
              <a:t> Yenilenme Hareketi</a:t>
            </a:r>
            <a:endParaRPr lang="tr-TR" sz="2400" dirty="0">
              <a:solidFill>
                <a:schemeClr val="tx1"/>
              </a:solidFill>
            </a:endParaRPr>
          </a:p>
          <a:p>
            <a:endParaRPr lang="tr-TR" sz="2400" dirty="0">
              <a:solidFill>
                <a:schemeClr val="tx1"/>
              </a:solidFill>
            </a:endParaRPr>
          </a:p>
        </p:txBody>
      </p:sp>
      <p:pic>
        <p:nvPicPr>
          <p:cNvPr id="3" name="Resim 2"/>
          <p:cNvPicPr/>
          <p:nvPr/>
        </p:nvPicPr>
        <p:blipFill rotWithShape="1">
          <a:blip r:embed="rId2" cstate="print">
            <a:extLst>
              <a:ext uri="{28A0092B-C50C-407E-A947-70E740481C1C}">
                <a14:useLocalDpi xmlns:a14="http://schemas.microsoft.com/office/drawing/2010/main" val="0"/>
              </a:ext>
            </a:extLst>
          </a:blip>
          <a:srcRect l="10929" t="3950" r="10813"/>
          <a:stretch/>
        </p:blipFill>
        <p:spPr>
          <a:xfrm>
            <a:off x="2856483" y="1700808"/>
            <a:ext cx="3175869" cy="3115439"/>
          </a:xfrm>
          <a:prstGeom prst="rect">
            <a:avLst/>
          </a:prstGeom>
          <a:solidFill>
            <a:schemeClr val="accent6">
              <a:lumMod val="60000"/>
              <a:lumOff val="40000"/>
            </a:schemeClr>
          </a:solidFill>
        </p:spPr>
      </p:pic>
      <p:sp>
        <p:nvSpPr>
          <p:cNvPr id="4" name="Dikdörtgen 3"/>
          <p:cNvSpPr/>
          <p:nvPr/>
        </p:nvSpPr>
        <p:spPr>
          <a:xfrm>
            <a:off x="1602058" y="5176287"/>
            <a:ext cx="5616624" cy="954107"/>
          </a:xfrm>
          <a:prstGeom prst="rect">
            <a:avLst/>
          </a:prstGeom>
          <a:noFill/>
        </p:spPr>
        <p:txBody>
          <a:bodyPr wrap="square">
            <a:spAutoFit/>
          </a:bodyPr>
          <a:lstStyle/>
          <a:p>
            <a:pPr algn="ctr"/>
            <a:r>
              <a:rPr lang="tr-TR" sz="2800" b="1" dirty="0"/>
              <a:t>İŞ’TE ERBAP</a:t>
            </a:r>
          </a:p>
          <a:p>
            <a:pPr algn="ctr"/>
            <a:r>
              <a:rPr lang="tr-TR" sz="2800" b="1" dirty="0"/>
              <a:t>Mesleki Eğitimde Yenilenme Şart</a:t>
            </a:r>
          </a:p>
        </p:txBody>
      </p:sp>
      <p:sp>
        <p:nvSpPr>
          <p:cNvPr id="6" name="Dikdörtgen 5"/>
          <p:cNvSpPr/>
          <p:nvPr/>
        </p:nvSpPr>
        <p:spPr>
          <a:xfrm>
            <a:off x="3578036" y="6259869"/>
            <a:ext cx="1664669" cy="369332"/>
          </a:xfrm>
          <a:prstGeom prst="rect">
            <a:avLst/>
          </a:prstGeom>
        </p:spPr>
        <p:txBody>
          <a:bodyPr wrap="square">
            <a:spAutoFit/>
          </a:bodyPr>
          <a:lstStyle/>
          <a:p>
            <a:pPr algn="ctr"/>
            <a:r>
              <a:rPr lang="tr-TR" sz="1600" b="1" dirty="0" smtClean="0"/>
              <a:t>MUĞLA / </a:t>
            </a:r>
            <a:r>
              <a:rPr lang="tr-TR" b="1" dirty="0" smtClean="0"/>
              <a:t>2018</a:t>
            </a:r>
            <a:endParaRPr lang="tr-TR" dirty="0"/>
          </a:p>
        </p:txBody>
      </p:sp>
      <p:pic>
        <p:nvPicPr>
          <p:cNvPr id="8" name="11 Resim"/>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6216" y="733552"/>
            <a:ext cx="955911" cy="823240"/>
          </a:xfrm>
          <a:prstGeom prst="rect">
            <a:avLst/>
          </a:prstGeom>
        </p:spPr>
      </p:pic>
    </p:spTree>
    <p:extLst>
      <p:ext uri="{BB962C8B-B14F-4D97-AF65-F5344CB8AC3E}">
        <p14:creationId xmlns:p14="http://schemas.microsoft.com/office/powerpoint/2010/main" val="178487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 1"/>
          <p:cNvGrpSpPr/>
          <p:nvPr/>
        </p:nvGrpSpPr>
        <p:grpSpPr>
          <a:xfrm>
            <a:off x="460421" y="764705"/>
            <a:ext cx="5417919" cy="651766"/>
            <a:chOff x="1491601" y="659735"/>
            <a:chExt cx="5417919" cy="507750"/>
          </a:xfrm>
        </p:grpSpPr>
        <p:sp>
          <p:nvSpPr>
            <p:cNvPr id="3" name="Beşgen 2"/>
            <p:cNvSpPr/>
            <p:nvPr/>
          </p:nvSpPr>
          <p:spPr>
            <a:xfrm rot="10800000">
              <a:off x="1491601" y="659735"/>
              <a:ext cx="5417919" cy="507750"/>
            </a:xfrm>
            <a:prstGeom prst="homePlate">
              <a:avLst/>
            </a:prstGeom>
          </p:spPr>
          <p:style>
            <a:lnRef idx="2">
              <a:schemeClr val="dk1"/>
            </a:lnRef>
            <a:fillRef idx="1">
              <a:schemeClr val="lt1"/>
            </a:fillRef>
            <a:effectRef idx="0">
              <a:schemeClr val="dk1"/>
            </a:effectRef>
            <a:fontRef idx="minor">
              <a:schemeClr val="dk1"/>
            </a:fontRef>
          </p:style>
        </p:sp>
        <p:sp>
          <p:nvSpPr>
            <p:cNvPr id="4" name="Beşgen 4"/>
            <p:cNvSpPr/>
            <p:nvPr/>
          </p:nvSpPr>
          <p:spPr>
            <a:xfrm rot="21600000">
              <a:off x="1618538" y="659735"/>
              <a:ext cx="5290982" cy="5077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3904" tIns="60960" rIns="113792" bIns="60960" numCol="1" spcCol="1270" anchor="ctr" anchorCtr="0">
              <a:noAutofit/>
            </a:bodyPr>
            <a:lstStyle/>
            <a:p>
              <a:pPr lvl="0" algn="ctr" defTabSz="711200">
                <a:lnSpc>
                  <a:spcPct val="90000"/>
                </a:lnSpc>
                <a:spcBef>
                  <a:spcPct val="0"/>
                </a:spcBef>
                <a:spcAft>
                  <a:spcPct val="35000"/>
                </a:spcAft>
              </a:pPr>
              <a:endParaRPr lang="tr-TR" sz="2000" b="1" kern="1200" dirty="0">
                <a:solidFill>
                  <a:schemeClr val="tx1"/>
                </a:solidFill>
              </a:endParaRPr>
            </a:p>
          </p:txBody>
        </p:sp>
      </p:grpSp>
      <p:sp>
        <p:nvSpPr>
          <p:cNvPr id="5" name="Oval 4"/>
          <p:cNvSpPr/>
          <p:nvPr/>
        </p:nvSpPr>
        <p:spPr>
          <a:xfrm>
            <a:off x="19291" y="737690"/>
            <a:ext cx="882261" cy="651766"/>
          </a:xfrm>
          <a:prstGeom prst="ellipse">
            <a:avLst/>
          </a:prstGeom>
          <a:blipFill>
            <a:blip r:embed="rId2" cstate="print">
              <a:extLst>
                <a:ext uri="{28A0092B-C50C-407E-A947-70E740481C1C}">
                  <a14:useLocalDpi xmlns:a14="http://schemas.microsoft.com/office/drawing/2010/main" val="0"/>
                </a:ext>
              </a:extLst>
            </a:blip>
            <a:srcRect/>
            <a:stretch>
              <a:fillRect t="-1000" b="-1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6" name="Dikdörtgen 5"/>
          <p:cNvSpPr/>
          <p:nvPr/>
        </p:nvSpPr>
        <p:spPr>
          <a:xfrm>
            <a:off x="307786" y="1916832"/>
            <a:ext cx="8496944" cy="4154984"/>
          </a:xfrm>
          <a:prstGeom prst="rect">
            <a:avLst/>
          </a:prstGeom>
        </p:spPr>
        <p:txBody>
          <a:bodyPr wrap="square">
            <a:spAutoFit/>
          </a:bodyPr>
          <a:lstStyle/>
          <a:p>
            <a:pPr marL="342900" lvl="0" indent="-342900">
              <a:buFont typeface="Arial" panose="020B0604020202020204" pitchFamily="34" charset="0"/>
              <a:buChar char="•"/>
            </a:pPr>
            <a:r>
              <a:rPr lang="tr-TR" sz="2400" dirty="0"/>
              <a:t>İşte ERBAP amaç ve hedeflerin gerçekleştirilmesi amacıyla proje Yürütme Kurulu ve/veya Çalışma ekipleri tarafından verilen iş ve işlemleri yürütür</a:t>
            </a:r>
            <a:r>
              <a:rPr lang="tr-TR" sz="2400" dirty="0" smtClean="0"/>
              <a:t>,</a:t>
            </a:r>
          </a:p>
          <a:p>
            <a:pPr lvl="0"/>
            <a:endParaRPr lang="tr-TR" sz="2400" dirty="0"/>
          </a:p>
          <a:p>
            <a:pPr marL="342900" lvl="0" indent="-342900">
              <a:buFont typeface="Arial" panose="020B0604020202020204" pitchFamily="34" charset="0"/>
              <a:buChar char="•"/>
            </a:pPr>
            <a:r>
              <a:rPr lang="tr-TR" sz="2400" dirty="0" smtClean="0"/>
              <a:t>İŞ’TE ERBAP hedeflerini </a:t>
            </a:r>
            <a:r>
              <a:rPr lang="tr-TR" sz="2400" dirty="0"/>
              <a:t>destekleyici başlıklarla alakalı iyileştirme çalışmalarını yapar</a:t>
            </a:r>
            <a:r>
              <a:rPr lang="tr-TR" sz="2400" dirty="0" smtClean="0"/>
              <a:t>,</a:t>
            </a:r>
          </a:p>
          <a:p>
            <a:pPr lvl="0"/>
            <a:endParaRPr lang="tr-TR" sz="2400" dirty="0"/>
          </a:p>
          <a:p>
            <a:pPr marL="342900" lvl="0" indent="-342900">
              <a:buFont typeface="Arial" panose="020B0604020202020204" pitchFamily="34" charset="0"/>
              <a:buChar char="•"/>
            </a:pPr>
            <a:r>
              <a:rPr lang="tr-TR" sz="2400" b="1" i="1" dirty="0" smtClean="0"/>
              <a:t>ERBAP ÖĞRETMEN, ERBAP ÖĞRENCİ </a:t>
            </a:r>
            <a:r>
              <a:rPr lang="tr-TR" sz="2400" dirty="0" smtClean="0"/>
              <a:t>belirleme </a:t>
            </a:r>
            <a:r>
              <a:rPr lang="tr-TR" sz="2400" dirty="0"/>
              <a:t>çalışmaları için okullardan gelen öneriler doğrultusunda değerlendirme formlarını objektif olarak bünyesinde oluşturduğu komisyon ile hazırlayarak, Proje Yürütme Kurulu ’</a:t>
            </a:r>
            <a:r>
              <a:rPr lang="tr-TR" sz="2400" dirty="0" err="1"/>
              <a:t>na</a:t>
            </a:r>
            <a:r>
              <a:rPr lang="tr-TR" sz="2400" dirty="0"/>
              <a:t> önerir.</a:t>
            </a:r>
          </a:p>
        </p:txBody>
      </p:sp>
      <p:sp>
        <p:nvSpPr>
          <p:cNvPr id="7" name="Dikdörtgen 6"/>
          <p:cNvSpPr/>
          <p:nvPr/>
        </p:nvSpPr>
        <p:spPr>
          <a:xfrm>
            <a:off x="1187624" y="770141"/>
            <a:ext cx="4572000" cy="707886"/>
          </a:xfrm>
          <a:prstGeom prst="rect">
            <a:avLst/>
          </a:prstGeom>
        </p:spPr>
        <p:txBody>
          <a:bodyPr>
            <a:spAutoFit/>
          </a:bodyPr>
          <a:lstStyle/>
          <a:p>
            <a:pPr lvl="0" algn="ctr"/>
            <a:r>
              <a:rPr lang="tr-TR" sz="2000" b="1" dirty="0"/>
              <a:t>İLÇE MİLLİ EĞİTİM MÜDÜRLÜĞÜ- MESLEKİ EĞİTİM ŞUBESİ</a:t>
            </a:r>
          </a:p>
        </p:txBody>
      </p:sp>
      <p:pic>
        <p:nvPicPr>
          <p:cNvPr id="9" name="11 Resim"/>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6216" y="733552"/>
            <a:ext cx="955911" cy="823240"/>
          </a:xfrm>
          <a:prstGeom prst="rect">
            <a:avLst/>
          </a:prstGeom>
        </p:spPr>
      </p:pic>
    </p:spTree>
    <p:extLst>
      <p:ext uri="{BB962C8B-B14F-4D97-AF65-F5344CB8AC3E}">
        <p14:creationId xmlns:p14="http://schemas.microsoft.com/office/powerpoint/2010/main" val="1529840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 1"/>
          <p:cNvGrpSpPr/>
          <p:nvPr/>
        </p:nvGrpSpPr>
        <p:grpSpPr>
          <a:xfrm>
            <a:off x="460421" y="764705"/>
            <a:ext cx="5417919" cy="651766"/>
            <a:chOff x="1491601" y="659735"/>
            <a:chExt cx="5417919" cy="507750"/>
          </a:xfrm>
        </p:grpSpPr>
        <p:sp>
          <p:nvSpPr>
            <p:cNvPr id="3" name="Beşgen 2"/>
            <p:cNvSpPr/>
            <p:nvPr/>
          </p:nvSpPr>
          <p:spPr>
            <a:xfrm rot="10800000">
              <a:off x="1491601" y="659735"/>
              <a:ext cx="5417919" cy="507750"/>
            </a:xfrm>
            <a:prstGeom prst="homePlate">
              <a:avLst/>
            </a:prstGeom>
          </p:spPr>
          <p:style>
            <a:lnRef idx="2">
              <a:schemeClr val="dk1"/>
            </a:lnRef>
            <a:fillRef idx="1">
              <a:schemeClr val="lt1"/>
            </a:fillRef>
            <a:effectRef idx="0">
              <a:schemeClr val="dk1"/>
            </a:effectRef>
            <a:fontRef idx="minor">
              <a:schemeClr val="dk1"/>
            </a:fontRef>
          </p:style>
        </p:sp>
        <p:sp>
          <p:nvSpPr>
            <p:cNvPr id="4" name="Beşgen 4"/>
            <p:cNvSpPr/>
            <p:nvPr/>
          </p:nvSpPr>
          <p:spPr>
            <a:xfrm rot="21600000">
              <a:off x="1618538" y="659735"/>
              <a:ext cx="5290982" cy="507750"/>
            </a:xfrm>
            <a:prstGeom prst="rect">
              <a:avLst/>
            </a:prstGeom>
          </p:spPr>
          <p:style>
            <a:lnRef idx="2">
              <a:schemeClr val="dk1"/>
            </a:lnRef>
            <a:fillRef idx="1">
              <a:schemeClr val="lt1"/>
            </a:fillRef>
            <a:effectRef idx="0">
              <a:schemeClr val="dk1"/>
            </a:effectRef>
            <a:fontRef idx="minor">
              <a:schemeClr val="dk1"/>
            </a:fontRef>
          </p:style>
          <p:txBody>
            <a:bodyPr spcFirstLastPara="0" vert="horz" wrap="square" lIns="223904" tIns="60960" rIns="113792" bIns="60960" numCol="1" spcCol="1270" anchor="ctr" anchorCtr="0">
              <a:noAutofit/>
            </a:bodyPr>
            <a:lstStyle/>
            <a:p>
              <a:pPr lvl="0" algn="ctr" defTabSz="711200">
                <a:lnSpc>
                  <a:spcPct val="90000"/>
                </a:lnSpc>
                <a:spcBef>
                  <a:spcPct val="0"/>
                </a:spcBef>
                <a:spcAft>
                  <a:spcPct val="35000"/>
                </a:spcAft>
              </a:pPr>
              <a:endParaRPr lang="tr-TR" sz="2000" b="1" kern="1200" dirty="0">
                <a:solidFill>
                  <a:schemeClr val="tx1"/>
                </a:solidFill>
              </a:endParaRPr>
            </a:p>
          </p:txBody>
        </p:sp>
      </p:grpSp>
      <p:sp>
        <p:nvSpPr>
          <p:cNvPr id="5" name="Oval 4"/>
          <p:cNvSpPr/>
          <p:nvPr/>
        </p:nvSpPr>
        <p:spPr>
          <a:xfrm>
            <a:off x="19291" y="737690"/>
            <a:ext cx="882261" cy="651766"/>
          </a:xfrm>
          <a:prstGeom prst="ellipse">
            <a:avLst/>
          </a:prstGeom>
          <a:blipFill>
            <a:blip r:embed="rId2" cstate="print">
              <a:extLst>
                <a:ext uri="{28A0092B-C50C-407E-A947-70E740481C1C}">
                  <a14:useLocalDpi xmlns:a14="http://schemas.microsoft.com/office/drawing/2010/main" val="0"/>
                </a:ext>
              </a:extLst>
            </a:blip>
            <a:srcRect/>
            <a:stretch>
              <a:fillRect t="-1000" b="-1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6" name="Dikdörtgen 5"/>
          <p:cNvSpPr/>
          <p:nvPr/>
        </p:nvSpPr>
        <p:spPr>
          <a:xfrm>
            <a:off x="153585" y="1772816"/>
            <a:ext cx="8784976" cy="4478149"/>
          </a:xfrm>
          <a:prstGeom prst="rect">
            <a:avLst/>
          </a:prstGeom>
        </p:spPr>
        <p:txBody>
          <a:bodyPr wrap="square">
            <a:spAutoFit/>
          </a:bodyPr>
          <a:lstStyle/>
          <a:p>
            <a:pPr marL="285750" lvl="0" indent="-285750">
              <a:buFont typeface="Arial" panose="020B0604020202020204" pitchFamily="34" charset="0"/>
              <a:buChar char="•"/>
            </a:pPr>
            <a:r>
              <a:rPr lang="tr-TR" sz="1900" dirty="0" smtClean="0"/>
              <a:t>İL EYLEM PLANI doğrultusunda  </a:t>
            </a:r>
            <a:r>
              <a:rPr lang="tr-TR" sz="1900" dirty="0"/>
              <a:t>iş ve işlemleri yürütür</a:t>
            </a:r>
            <a:r>
              <a:rPr lang="tr-TR" sz="1900" dirty="0" smtClean="0"/>
              <a:t>,</a:t>
            </a:r>
          </a:p>
          <a:p>
            <a:pPr marL="285750" lvl="0" indent="-285750">
              <a:buFont typeface="Arial" panose="020B0604020202020204" pitchFamily="34" charset="0"/>
              <a:buChar char="•"/>
            </a:pPr>
            <a:endParaRPr lang="tr-TR" sz="1900" dirty="0" smtClean="0"/>
          </a:p>
          <a:p>
            <a:pPr marL="285750" lvl="0" indent="-285750">
              <a:buFont typeface="Arial" panose="020B0604020202020204" pitchFamily="34" charset="0"/>
              <a:buChar char="•"/>
            </a:pPr>
            <a:r>
              <a:rPr lang="tr-TR" sz="1900" dirty="0" smtClean="0"/>
              <a:t>Her </a:t>
            </a:r>
            <a:r>
              <a:rPr lang="tr-TR" sz="1900" dirty="0"/>
              <a:t>okul/kurum mevzuat gereği </a:t>
            </a:r>
            <a:r>
              <a:rPr lang="tr-TR" sz="1900" dirty="0" smtClean="0"/>
              <a:t>faaliyetleri </a:t>
            </a:r>
            <a:r>
              <a:rPr lang="tr-TR" sz="1900" dirty="0"/>
              <a:t>gerçekleştirmek için yol haritası niteliğindeki </a:t>
            </a:r>
            <a:r>
              <a:rPr lang="tr-TR" sz="1900" dirty="0" smtClean="0"/>
              <a:t>İl eylem plan okul uygulama planı hazırlar</a:t>
            </a:r>
            <a:r>
              <a:rPr lang="tr-TR" sz="1900" dirty="0"/>
              <a:t>, </a:t>
            </a:r>
            <a:r>
              <a:rPr lang="tr-TR" sz="1900" dirty="0" smtClean="0"/>
              <a:t>uygular</a:t>
            </a:r>
          </a:p>
          <a:p>
            <a:pPr marL="285750" lvl="0" indent="-285750">
              <a:buFont typeface="Arial" panose="020B0604020202020204" pitchFamily="34" charset="0"/>
              <a:buChar char="•"/>
            </a:pPr>
            <a:endParaRPr lang="tr-TR" sz="1900" dirty="0"/>
          </a:p>
          <a:p>
            <a:pPr marL="285750" lvl="0" indent="-285750">
              <a:buFont typeface="Arial" panose="020B0604020202020204" pitchFamily="34" charset="0"/>
              <a:buChar char="•"/>
            </a:pPr>
            <a:r>
              <a:rPr lang="tr-TR" sz="1900" dirty="0"/>
              <a:t>Okul/kurumlar Proje Yürütme Kurulu tarafından yapılan merkezi faaliyetlere katılım sağlar ve bu faaliyetleri raporlar</a:t>
            </a:r>
            <a:r>
              <a:rPr lang="tr-TR" sz="1900" dirty="0" smtClean="0"/>
              <a:t>,</a:t>
            </a:r>
          </a:p>
          <a:p>
            <a:pPr marL="285750" lvl="0" indent="-285750">
              <a:buFont typeface="Arial" panose="020B0604020202020204" pitchFamily="34" charset="0"/>
              <a:buChar char="•"/>
            </a:pPr>
            <a:endParaRPr lang="tr-TR" sz="1900" dirty="0"/>
          </a:p>
          <a:p>
            <a:pPr marL="285750" lvl="0" indent="-285750">
              <a:buFont typeface="Arial" panose="020B0604020202020204" pitchFamily="34" charset="0"/>
              <a:buChar char="•"/>
            </a:pPr>
            <a:r>
              <a:rPr lang="tr-TR" sz="1900" dirty="0"/>
              <a:t>Okul/kurumlar </a:t>
            </a:r>
            <a:r>
              <a:rPr lang="tr-TR" sz="1900" dirty="0" smtClean="0"/>
              <a:t> İŞ’TE  ERBAP PORTAL üzerinden  kurumsal şifreleri ile  performans ölçeklerine doğru </a:t>
            </a:r>
            <a:r>
              <a:rPr lang="tr-TR" sz="1900" dirty="0"/>
              <a:t>ve eksiksiz olarak veri girişi yapar</a:t>
            </a:r>
            <a:r>
              <a:rPr lang="tr-TR" sz="1900" dirty="0" smtClean="0"/>
              <a:t>,</a:t>
            </a:r>
          </a:p>
          <a:p>
            <a:pPr lvl="0"/>
            <a:endParaRPr lang="tr-TR" sz="1900" dirty="0"/>
          </a:p>
          <a:p>
            <a:pPr marL="285750" indent="-285750">
              <a:buFont typeface="Arial" panose="020B0604020202020204" pitchFamily="34" charset="0"/>
              <a:buChar char="•"/>
            </a:pPr>
            <a:r>
              <a:rPr lang="tr-TR" sz="1900" dirty="0" smtClean="0"/>
              <a:t>İşte </a:t>
            </a:r>
            <a:r>
              <a:rPr lang="tr-TR" sz="1900" dirty="0"/>
              <a:t>ERBAP Öğretmen, İşte ERBAP öğrenci seçimi için ilçe milli eğitim müdürlüklerine belirtilen takvim planlaması doğrultusunda önerilerde bulunur. </a:t>
            </a:r>
            <a:endParaRPr lang="tr-TR" sz="1900" dirty="0" smtClean="0"/>
          </a:p>
          <a:p>
            <a:endParaRPr lang="tr-TR" sz="1900" dirty="0" smtClean="0"/>
          </a:p>
          <a:p>
            <a:pPr marL="285750" indent="-285750">
              <a:buFont typeface="Arial" panose="020B0604020202020204" pitchFamily="34" charset="0"/>
              <a:buChar char="•"/>
            </a:pPr>
            <a:r>
              <a:rPr lang="tr-TR" sz="1900" dirty="0" smtClean="0"/>
              <a:t>Okul/kurumlar </a:t>
            </a:r>
            <a:r>
              <a:rPr lang="tr-TR" sz="1900" dirty="0"/>
              <a:t>iyi uygulamaların yaygınlaştırılması çalışmalarına aktif olarak katılırlar</a:t>
            </a:r>
            <a:r>
              <a:rPr lang="tr-TR" sz="1900" dirty="0" smtClean="0"/>
              <a:t>,</a:t>
            </a:r>
            <a:endParaRPr lang="tr-TR" sz="1900" dirty="0"/>
          </a:p>
        </p:txBody>
      </p:sp>
      <p:sp>
        <p:nvSpPr>
          <p:cNvPr id="7" name="Dikdörtgen 6"/>
          <p:cNvSpPr/>
          <p:nvPr/>
        </p:nvSpPr>
        <p:spPr>
          <a:xfrm>
            <a:off x="1115616" y="770141"/>
            <a:ext cx="4572000" cy="707886"/>
          </a:xfrm>
          <a:prstGeom prst="rect">
            <a:avLst/>
          </a:prstGeom>
        </p:spPr>
        <p:txBody>
          <a:bodyPr>
            <a:spAutoFit/>
          </a:bodyPr>
          <a:lstStyle/>
          <a:p>
            <a:pPr lvl="0" algn="ctr"/>
            <a:r>
              <a:rPr lang="tr-TR" sz="2000" b="1" dirty="0"/>
              <a:t>MESLEKİ VE TEKNİK </a:t>
            </a:r>
            <a:r>
              <a:rPr lang="tr-TR" sz="2000" b="1" dirty="0" smtClean="0"/>
              <a:t>EĞİTİM</a:t>
            </a:r>
          </a:p>
          <a:p>
            <a:pPr lvl="0" algn="ctr"/>
            <a:r>
              <a:rPr lang="tr-TR" sz="2000" b="1" dirty="0" smtClean="0"/>
              <a:t> </a:t>
            </a:r>
            <a:r>
              <a:rPr lang="tr-TR" sz="2000" b="1" dirty="0"/>
              <a:t>OKUL / </a:t>
            </a:r>
            <a:r>
              <a:rPr lang="tr-TR" sz="2000" b="1" dirty="0" smtClean="0"/>
              <a:t>KURUMLAR</a:t>
            </a:r>
            <a:endParaRPr lang="tr-TR" sz="2000" b="1" dirty="0"/>
          </a:p>
        </p:txBody>
      </p:sp>
      <p:pic>
        <p:nvPicPr>
          <p:cNvPr id="9" name="11 Resim"/>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6216" y="733552"/>
            <a:ext cx="955911" cy="823240"/>
          </a:xfrm>
          <a:prstGeom prst="rect">
            <a:avLst/>
          </a:prstGeom>
        </p:spPr>
      </p:pic>
    </p:spTree>
    <p:extLst>
      <p:ext uri="{BB962C8B-B14F-4D97-AF65-F5344CB8AC3E}">
        <p14:creationId xmlns:p14="http://schemas.microsoft.com/office/powerpoint/2010/main" val="276165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51520" y="836712"/>
            <a:ext cx="2215799" cy="58477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tr-TR" sz="3200" b="1" dirty="0" smtClean="0"/>
              <a:t>İŞ’TE ERBAP</a:t>
            </a:r>
            <a:endParaRPr lang="tr-TR" sz="3200" dirty="0"/>
          </a:p>
        </p:txBody>
      </p:sp>
      <p:pic>
        <p:nvPicPr>
          <p:cNvPr id="1025" name="Resim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4010" y="1988840"/>
            <a:ext cx="2673254" cy="25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ikdörtgen 3"/>
          <p:cNvSpPr/>
          <p:nvPr/>
        </p:nvSpPr>
        <p:spPr>
          <a:xfrm>
            <a:off x="3131840" y="4926531"/>
            <a:ext cx="3274144" cy="584775"/>
          </a:xfrm>
          <a:prstGeom prst="rect">
            <a:avLst/>
          </a:prstGeom>
        </p:spPr>
        <p:txBody>
          <a:bodyPr wrap="square">
            <a:spAutoFit/>
          </a:bodyPr>
          <a:lstStyle/>
          <a:p>
            <a:r>
              <a:rPr lang="tr-TR" sz="3200" dirty="0" smtClean="0"/>
              <a:t>http://ısteerbap....</a:t>
            </a:r>
            <a:endParaRPr lang="tr-TR" sz="3200" dirty="0"/>
          </a:p>
        </p:txBody>
      </p:sp>
      <p:pic>
        <p:nvPicPr>
          <p:cNvPr id="6" name="11 Resim"/>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6216" y="733552"/>
            <a:ext cx="955911" cy="823240"/>
          </a:xfrm>
          <a:prstGeom prst="rect">
            <a:avLst/>
          </a:prstGeom>
        </p:spPr>
      </p:pic>
    </p:spTree>
    <p:extLst>
      <p:ext uri="{BB962C8B-B14F-4D97-AF65-F5344CB8AC3E}">
        <p14:creationId xmlns:p14="http://schemas.microsoft.com/office/powerpoint/2010/main" val="1687065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25174" y="1690057"/>
            <a:ext cx="8519346" cy="4616648"/>
          </a:xfrm>
          <a:prstGeom prst="rect">
            <a:avLst/>
          </a:prstGeom>
        </p:spPr>
        <p:txBody>
          <a:bodyPr wrap="square">
            <a:spAutoFit/>
          </a:bodyPr>
          <a:lstStyle/>
          <a:p>
            <a:r>
              <a:rPr lang="tr-TR" sz="2800" b="1" dirty="0"/>
              <a:t>Mesleki ve Teknik Eğitim veren Okul/kurumlarımızın </a:t>
            </a:r>
            <a:r>
              <a:rPr lang="tr-TR" sz="2800" b="1" dirty="0" smtClean="0"/>
              <a:t>;</a:t>
            </a:r>
          </a:p>
          <a:p>
            <a:endParaRPr lang="tr-TR" sz="1400" dirty="0" smtClean="0"/>
          </a:p>
          <a:p>
            <a:pPr marL="342900" indent="-342900">
              <a:buFont typeface="Wingdings" pitchFamily="2" charset="2"/>
              <a:buChar char="Ø"/>
            </a:pPr>
            <a:r>
              <a:rPr lang="tr-TR" sz="2800" dirty="0" smtClean="0"/>
              <a:t>Performanslarını </a:t>
            </a:r>
            <a:r>
              <a:rPr lang="tr-TR" sz="2800" dirty="0"/>
              <a:t>arttırmaya yönelik yapacakları  faaliyetleri  planlı olarak  birbirleri ve sektör  işbirliği ile yürütme, </a:t>
            </a:r>
            <a:endParaRPr lang="tr-TR" sz="2800" dirty="0" smtClean="0"/>
          </a:p>
          <a:p>
            <a:pPr marL="342900" indent="-342900">
              <a:buFont typeface="Wingdings" pitchFamily="2" charset="2"/>
              <a:buChar char="Ø"/>
            </a:pPr>
            <a:r>
              <a:rPr lang="tr-TR" sz="2800" dirty="0"/>
              <a:t>M</a:t>
            </a:r>
            <a:r>
              <a:rPr lang="tr-TR" sz="2800" dirty="0" smtClean="0"/>
              <a:t>otivasyon </a:t>
            </a:r>
            <a:r>
              <a:rPr lang="tr-TR" sz="2800" dirty="0"/>
              <a:t>ve heyecan kazandırarak rekabete yöneltilme,  </a:t>
            </a:r>
            <a:endParaRPr lang="tr-TR" sz="2800" dirty="0" smtClean="0"/>
          </a:p>
          <a:p>
            <a:pPr marL="342900" indent="-342900">
              <a:buFont typeface="Wingdings" pitchFamily="2" charset="2"/>
              <a:buChar char="Ø"/>
            </a:pPr>
            <a:r>
              <a:rPr lang="tr-TR" sz="2800" dirty="0"/>
              <a:t>E</a:t>
            </a:r>
            <a:r>
              <a:rPr lang="tr-TR" sz="2800" dirty="0" smtClean="0"/>
              <a:t>n </a:t>
            </a:r>
            <a:r>
              <a:rPr lang="tr-TR" sz="2800" dirty="0"/>
              <a:t>iyi olma hissi uyandırma </a:t>
            </a:r>
            <a:r>
              <a:rPr lang="tr-TR" sz="2800" dirty="0" smtClean="0"/>
              <a:t>,</a:t>
            </a:r>
          </a:p>
          <a:p>
            <a:pPr marL="342900" indent="-342900">
              <a:buFont typeface="Wingdings" pitchFamily="2" charset="2"/>
              <a:buChar char="Ø"/>
            </a:pPr>
            <a:r>
              <a:rPr lang="tr-TR" sz="2800" dirty="0"/>
              <a:t>K</a:t>
            </a:r>
            <a:r>
              <a:rPr lang="tr-TR" sz="2800" dirty="0" smtClean="0"/>
              <a:t>urumsal </a:t>
            </a:r>
            <a:r>
              <a:rPr lang="tr-TR" sz="2800" dirty="0"/>
              <a:t>düşünme,  </a:t>
            </a:r>
            <a:endParaRPr lang="tr-TR" sz="2800" dirty="0" smtClean="0"/>
          </a:p>
          <a:p>
            <a:pPr marL="342900" indent="-342900">
              <a:buFont typeface="Wingdings" pitchFamily="2" charset="2"/>
              <a:buChar char="Ø"/>
            </a:pPr>
            <a:r>
              <a:rPr lang="tr-TR" sz="2800" dirty="0"/>
              <a:t>Ö</a:t>
            </a:r>
            <a:r>
              <a:rPr lang="tr-TR" sz="2800" dirty="0" smtClean="0"/>
              <a:t>z </a:t>
            </a:r>
            <a:r>
              <a:rPr lang="tr-TR" sz="2800" dirty="0"/>
              <a:t>değerlendirme ve  </a:t>
            </a:r>
            <a:r>
              <a:rPr lang="tr-TR" sz="2800" dirty="0" smtClean="0"/>
              <a:t>Vizyonel </a:t>
            </a:r>
            <a:r>
              <a:rPr lang="tr-TR" sz="2800" dirty="0"/>
              <a:t>bakış açısı kazandırma </a:t>
            </a:r>
            <a:endParaRPr lang="tr-TR" sz="2800" dirty="0" smtClean="0"/>
          </a:p>
          <a:p>
            <a:pPr algn="r"/>
            <a:r>
              <a:rPr lang="tr-TR" sz="2800" dirty="0" smtClean="0"/>
              <a:t>esasına </a:t>
            </a:r>
            <a:r>
              <a:rPr lang="tr-TR" sz="2800" dirty="0"/>
              <a:t>dayalıdır</a:t>
            </a:r>
            <a:r>
              <a:rPr lang="tr-TR" sz="2800" dirty="0" smtClean="0"/>
              <a:t>.</a:t>
            </a:r>
            <a:endParaRPr lang="tr-TR" sz="2800" dirty="0">
              <a:latin typeface="Times New Roman" pitchFamily="18" charset="0"/>
              <a:cs typeface="Times New Roman" pitchFamily="18" charset="0"/>
            </a:endParaRPr>
          </a:p>
        </p:txBody>
      </p:sp>
      <p:sp>
        <p:nvSpPr>
          <p:cNvPr id="5" name="Dikdörtgen 4"/>
          <p:cNvSpPr/>
          <p:nvPr/>
        </p:nvSpPr>
        <p:spPr>
          <a:xfrm>
            <a:off x="683568" y="836712"/>
            <a:ext cx="1962910" cy="523220"/>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ctr"/>
            <a:r>
              <a:rPr lang="tr-TR" sz="2800" b="1" dirty="0" smtClean="0"/>
              <a:t>İŞ’TE ERBAP</a:t>
            </a:r>
            <a:endParaRPr lang="tr-TR" sz="2800" b="1" dirty="0"/>
          </a:p>
        </p:txBody>
      </p:sp>
      <p:pic>
        <p:nvPicPr>
          <p:cNvPr id="7" name="11 Resim"/>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733552"/>
            <a:ext cx="955911" cy="823240"/>
          </a:xfrm>
          <a:prstGeom prst="rect">
            <a:avLst/>
          </a:prstGeom>
        </p:spPr>
      </p:pic>
    </p:spTree>
    <p:extLst>
      <p:ext uri="{BB962C8B-B14F-4D97-AF65-F5344CB8AC3E}">
        <p14:creationId xmlns:p14="http://schemas.microsoft.com/office/powerpoint/2010/main" val="4160081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836712"/>
            <a:ext cx="3343095" cy="523220"/>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ctr"/>
            <a:r>
              <a:rPr lang="tr-TR" sz="2800" b="1" dirty="0" smtClean="0"/>
              <a:t>NEDEN? İŞ’TE ERBAP </a:t>
            </a:r>
            <a:endParaRPr lang="tr-TR" sz="2800" b="1" dirty="0"/>
          </a:p>
        </p:txBody>
      </p:sp>
      <p:sp>
        <p:nvSpPr>
          <p:cNvPr id="3" name="Dikdörtgen 2"/>
          <p:cNvSpPr/>
          <p:nvPr/>
        </p:nvSpPr>
        <p:spPr>
          <a:xfrm>
            <a:off x="162291" y="1793722"/>
            <a:ext cx="8730189" cy="1569660"/>
          </a:xfrm>
          <a:prstGeom prst="rect">
            <a:avLst/>
          </a:prstGeom>
        </p:spPr>
        <p:txBody>
          <a:bodyPr wrap="square">
            <a:spAutoFit/>
          </a:bodyPr>
          <a:lstStyle/>
          <a:p>
            <a:pPr algn="just"/>
            <a:r>
              <a:rPr lang="tr-TR" sz="2400" dirty="0" smtClean="0"/>
              <a:t>             Ülkemiz </a:t>
            </a:r>
            <a:r>
              <a:rPr lang="tr-TR" sz="2400" dirty="0"/>
              <a:t>gerçeklerine baktığımıza nitelikli, iyi eğitilmiş işgücü bulunamaması önemli bir sorundur. Son yıllarda mesleki ve teknik eğitim alanına gelen öğrencilerin nitelikleri düşmüş, eğitim öğretim kalitesi gittikçe azalmış ve nitelikli işgücü yetiştirilememiştir. </a:t>
            </a:r>
          </a:p>
        </p:txBody>
      </p:sp>
      <p:sp>
        <p:nvSpPr>
          <p:cNvPr id="4" name="Dikdörtgen 3"/>
          <p:cNvSpPr/>
          <p:nvPr/>
        </p:nvSpPr>
        <p:spPr>
          <a:xfrm>
            <a:off x="223849" y="3717032"/>
            <a:ext cx="8452607" cy="2677656"/>
          </a:xfrm>
          <a:prstGeom prst="rect">
            <a:avLst/>
          </a:prstGeom>
        </p:spPr>
        <p:txBody>
          <a:bodyPr wrap="square">
            <a:spAutoFit/>
          </a:bodyPr>
          <a:lstStyle/>
          <a:p>
            <a:pPr algn="just"/>
            <a:r>
              <a:rPr lang="tr-TR" sz="2400" dirty="0"/>
              <a:t> </a:t>
            </a:r>
            <a:r>
              <a:rPr lang="tr-TR" sz="2400" dirty="0" smtClean="0"/>
              <a:t>   10.kalkınma </a:t>
            </a:r>
            <a:r>
              <a:rPr lang="tr-TR" sz="2400" dirty="0"/>
              <a:t>planı kapsamında mesleki eğitimin </a:t>
            </a:r>
            <a:r>
              <a:rPr lang="tr-TR" sz="2400" dirty="0" err="1"/>
              <a:t>sektörel</a:t>
            </a:r>
            <a:r>
              <a:rPr lang="tr-TR" sz="2400" dirty="0"/>
              <a:t> beklentiler düzeyine getirilmesinde planlamalar ve geliştirme programları yapılarak </a:t>
            </a:r>
            <a:r>
              <a:rPr lang="tr-TR" sz="2400" dirty="0" smtClean="0"/>
              <a:t>hedefler ortaya konmuş, </a:t>
            </a:r>
          </a:p>
          <a:p>
            <a:pPr algn="just"/>
            <a:r>
              <a:rPr lang="tr-TR" sz="2400" dirty="0"/>
              <a:t> </a:t>
            </a:r>
            <a:r>
              <a:rPr lang="tr-TR" sz="2400" dirty="0" smtClean="0"/>
              <a:t>          MEB </a:t>
            </a:r>
            <a:r>
              <a:rPr lang="tr-TR" sz="2400" dirty="0"/>
              <a:t>mesleki ve teknik eğitim genel müdürlüğü stratejik eylem planı kapsamında mesleki ve teknik eğitimde yenilenme çalışmaları başlatmıştır.</a:t>
            </a:r>
          </a:p>
          <a:p>
            <a:pPr algn="just"/>
            <a:r>
              <a:rPr lang="tr-TR" sz="2400" dirty="0"/>
              <a:t> </a:t>
            </a:r>
          </a:p>
        </p:txBody>
      </p:sp>
      <p:pic>
        <p:nvPicPr>
          <p:cNvPr id="6" name="11 Resim"/>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733552"/>
            <a:ext cx="955911" cy="823240"/>
          </a:xfrm>
          <a:prstGeom prst="rect">
            <a:avLst/>
          </a:prstGeom>
        </p:spPr>
      </p:pic>
    </p:spTree>
    <p:extLst>
      <p:ext uri="{BB962C8B-B14F-4D97-AF65-F5344CB8AC3E}">
        <p14:creationId xmlns:p14="http://schemas.microsoft.com/office/powerpoint/2010/main" val="3191775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836712"/>
            <a:ext cx="3343095" cy="523220"/>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ctr"/>
            <a:r>
              <a:rPr lang="tr-TR" sz="2800" b="1" dirty="0" smtClean="0"/>
              <a:t>NEDEN? İŞ’TE ERBAP </a:t>
            </a:r>
            <a:endParaRPr lang="tr-TR" sz="2800" b="1" dirty="0"/>
          </a:p>
        </p:txBody>
      </p:sp>
      <p:sp>
        <p:nvSpPr>
          <p:cNvPr id="4" name="Dikdörtgen 3"/>
          <p:cNvSpPr/>
          <p:nvPr/>
        </p:nvSpPr>
        <p:spPr>
          <a:xfrm>
            <a:off x="611560" y="1916832"/>
            <a:ext cx="8352928" cy="3785652"/>
          </a:xfrm>
          <a:prstGeom prst="rect">
            <a:avLst/>
          </a:prstGeom>
        </p:spPr>
        <p:txBody>
          <a:bodyPr wrap="square">
            <a:spAutoFit/>
          </a:bodyPr>
          <a:lstStyle/>
          <a:p>
            <a:pPr algn="ctr"/>
            <a:r>
              <a:rPr lang="tr-TR" sz="2400" dirty="0"/>
              <a:t> </a:t>
            </a:r>
            <a:r>
              <a:rPr lang="tr-TR" sz="2400" dirty="0" smtClean="0"/>
              <a:t>Ancak </a:t>
            </a:r>
            <a:r>
              <a:rPr lang="tr-TR" sz="2400" dirty="0"/>
              <a:t>tüm meslek okullarında </a:t>
            </a:r>
            <a:r>
              <a:rPr lang="tr-TR" sz="2400" dirty="0" smtClean="0"/>
              <a:t> yenilik </a:t>
            </a:r>
            <a:r>
              <a:rPr lang="tr-TR" sz="2400" dirty="0"/>
              <a:t>ve değişimle gelen karmaşıklığa karşın planlı bir model olma ve meslek okullarına </a:t>
            </a:r>
            <a:r>
              <a:rPr lang="tr-TR" sz="2400" dirty="0" err="1"/>
              <a:t>vizyonel</a:t>
            </a:r>
            <a:r>
              <a:rPr lang="tr-TR" sz="2400" dirty="0"/>
              <a:t> bakış açısı kazandırabilme açısından bu proje önemlidir.</a:t>
            </a:r>
          </a:p>
          <a:p>
            <a:pPr algn="ctr"/>
            <a:r>
              <a:rPr lang="tr-TR" sz="2400" dirty="0"/>
              <a:t> </a:t>
            </a:r>
          </a:p>
          <a:p>
            <a:pPr algn="ctr"/>
            <a:r>
              <a:rPr lang="tr-TR" sz="2400" dirty="0"/>
              <a:t>Bu proje ile kurumsal düzeyde stratejik planlar ile meslek okullarında yerine getirilmesi zorunlu sorumluluklar arasında gerekli bütünlük ve uyumun sağlanabilmesi amacıyla kapsayıcı bir anlayış benimsenerek tüm kurumlara yön verebilecek, öncelikleri belirlemede yardımcı olabilecek bir politika oluşturulması amaçlanmıştır. </a:t>
            </a:r>
          </a:p>
        </p:txBody>
      </p:sp>
      <p:pic>
        <p:nvPicPr>
          <p:cNvPr id="6" name="11 Resim"/>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733552"/>
            <a:ext cx="955911" cy="823240"/>
          </a:xfrm>
          <a:prstGeom prst="rect">
            <a:avLst/>
          </a:prstGeom>
        </p:spPr>
      </p:pic>
    </p:spTree>
    <p:extLst>
      <p:ext uri="{BB962C8B-B14F-4D97-AF65-F5344CB8AC3E}">
        <p14:creationId xmlns:p14="http://schemas.microsoft.com/office/powerpoint/2010/main" val="633121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356224" y="847996"/>
            <a:ext cx="4431800" cy="52322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sz="2800" b="1" dirty="0" smtClean="0">
                <a:solidFill>
                  <a:schemeClr val="tx1"/>
                </a:solidFill>
              </a:rPr>
              <a:t>İŞ’TE ERBAP ANA HEDEFLERİ</a:t>
            </a:r>
            <a:endParaRPr lang="tr-TR" sz="2800" b="1" dirty="0">
              <a:solidFill>
                <a:schemeClr val="tx1"/>
              </a:solidFill>
            </a:endParaRPr>
          </a:p>
        </p:txBody>
      </p:sp>
      <p:sp>
        <p:nvSpPr>
          <p:cNvPr id="9" name="İçerik Yer Tutucusu 2"/>
          <p:cNvSpPr txBox="1">
            <a:spLocks/>
          </p:cNvSpPr>
          <p:nvPr/>
        </p:nvSpPr>
        <p:spPr>
          <a:xfrm>
            <a:off x="1475656" y="4581128"/>
            <a:ext cx="5479327" cy="161277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tr-TR" sz="1800" b="1" dirty="0"/>
          </a:p>
        </p:txBody>
      </p:sp>
      <p:graphicFrame>
        <p:nvGraphicFramePr>
          <p:cNvPr id="7" name="Diyagram 6"/>
          <p:cNvGraphicFramePr/>
          <p:nvPr>
            <p:extLst>
              <p:ext uri="{D42A27DB-BD31-4B8C-83A1-F6EECF244321}">
                <p14:modId xmlns:p14="http://schemas.microsoft.com/office/powerpoint/2010/main" val="1126559454"/>
              </p:ext>
            </p:extLst>
          </p:nvPr>
        </p:nvGraphicFramePr>
        <p:xfrm>
          <a:off x="307880" y="1556792"/>
          <a:ext cx="858460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11 Resim"/>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16216" y="733552"/>
            <a:ext cx="955911" cy="823240"/>
          </a:xfrm>
          <a:prstGeom prst="rect">
            <a:avLst/>
          </a:prstGeom>
        </p:spPr>
      </p:pic>
    </p:spTree>
    <p:extLst>
      <p:ext uri="{BB962C8B-B14F-4D97-AF65-F5344CB8AC3E}">
        <p14:creationId xmlns:p14="http://schemas.microsoft.com/office/powerpoint/2010/main" val="878795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21466" y="1700808"/>
            <a:ext cx="8453846" cy="4832092"/>
          </a:xfrm>
          <a:prstGeom prst="rect">
            <a:avLst/>
          </a:prstGeom>
        </p:spPr>
        <p:txBody>
          <a:bodyPr wrap="square">
            <a:spAutoFit/>
          </a:bodyPr>
          <a:lstStyle/>
          <a:p>
            <a:pPr algn="ctr"/>
            <a:r>
              <a:rPr lang="tr-TR" sz="2200" dirty="0"/>
              <a:t>Her yıl sonunda okul/kurumların ve yöneticilerin projeye katkıları değerlendirilerek ölçme aracı verilerine göre  proje </a:t>
            </a:r>
            <a:r>
              <a:rPr lang="tr-TR" sz="2200" dirty="0" err="1"/>
              <a:t>portalı</a:t>
            </a:r>
            <a:r>
              <a:rPr lang="tr-TR" sz="2200" dirty="0"/>
              <a:t> üzerinden  </a:t>
            </a:r>
            <a:endParaRPr lang="tr-TR" sz="2200" dirty="0" smtClean="0"/>
          </a:p>
          <a:p>
            <a:pPr algn="ctr"/>
            <a:r>
              <a:rPr lang="tr-TR" sz="2200" b="1" dirty="0" smtClean="0"/>
              <a:t>İŞ’TE </a:t>
            </a:r>
            <a:r>
              <a:rPr lang="tr-TR" sz="2200" b="1" dirty="0"/>
              <a:t>ERBAP </a:t>
            </a:r>
            <a:r>
              <a:rPr lang="tr-TR" sz="2200" b="1" dirty="0" smtClean="0"/>
              <a:t>Okulları </a:t>
            </a:r>
            <a:r>
              <a:rPr lang="tr-TR" sz="2200" dirty="0"/>
              <a:t>ve </a:t>
            </a:r>
            <a:r>
              <a:rPr lang="tr-TR" sz="2200" b="1" dirty="0" smtClean="0"/>
              <a:t>İŞ’TE ERBAP Yöneticileri </a:t>
            </a:r>
            <a:r>
              <a:rPr lang="tr-TR" sz="2200" dirty="0" smtClean="0"/>
              <a:t>seçilecektir</a:t>
            </a:r>
            <a:r>
              <a:rPr lang="tr-TR" sz="2200" dirty="0"/>
              <a:t>. </a:t>
            </a:r>
          </a:p>
          <a:p>
            <a:pPr algn="ctr"/>
            <a:endParaRPr lang="tr-TR" sz="1400" dirty="0"/>
          </a:p>
          <a:p>
            <a:pPr algn="ctr"/>
            <a:r>
              <a:rPr lang="tr-TR" sz="2200" dirty="0"/>
              <a:t> İlçe Milli Eğitim Müdürlükleri; ilçe genelinde  mesleki eğitim kurumlarındaki öğretmen ve öğrenci sayısının %1’ini geçmemek şartıyla öğretmen ve öğrenciyi isimleri ve gerekçeleriyle birlikte ilan edilecek tarihte Proje Yürütme Kuruluna bildireceklerdir. </a:t>
            </a:r>
            <a:r>
              <a:rPr lang="tr-TR" sz="2200" dirty="0" smtClean="0"/>
              <a:t>Proje </a:t>
            </a:r>
            <a:r>
              <a:rPr lang="tr-TR" sz="2200" dirty="0"/>
              <a:t>Yürütme Kurulu hazırlanan teknik şartname doğrultusunda  </a:t>
            </a:r>
            <a:r>
              <a:rPr lang="tr-TR" sz="2200" b="1" dirty="0" smtClean="0"/>
              <a:t>İŞ’TE </a:t>
            </a:r>
            <a:r>
              <a:rPr lang="tr-TR" sz="2200" b="1" dirty="0"/>
              <a:t>ERBAP </a:t>
            </a:r>
            <a:r>
              <a:rPr lang="tr-TR" sz="2200" b="1" dirty="0" smtClean="0"/>
              <a:t>Öğretmenleri </a:t>
            </a:r>
            <a:r>
              <a:rPr lang="tr-TR" sz="2200" dirty="0"/>
              <a:t>ve </a:t>
            </a:r>
            <a:r>
              <a:rPr lang="tr-TR" sz="2200" b="1" dirty="0"/>
              <a:t>İŞ’TE </a:t>
            </a:r>
            <a:r>
              <a:rPr lang="tr-TR" sz="2200" b="1"/>
              <a:t>ERBAP </a:t>
            </a:r>
            <a:r>
              <a:rPr lang="tr-TR" sz="2200" b="1" smtClean="0"/>
              <a:t>Öğrencileri </a:t>
            </a:r>
            <a:r>
              <a:rPr lang="tr-TR" sz="2200" dirty="0"/>
              <a:t>seçilecektir</a:t>
            </a:r>
            <a:r>
              <a:rPr lang="tr-TR" sz="2200" dirty="0" smtClean="0"/>
              <a:t>.</a:t>
            </a:r>
          </a:p>
          <a:p>
            <a:pPr algn="ctr"/>
            <a:endParaRPr lang="tr-TR" sz="2200" dirty="0"/>
          </a:p>
          <a:p>
            <a:pPr algn="ctr"/>
            <a:r>
              <a:rPr lang="tr-TR" sz="2200" dirty="0" smtClean="0"/>
              <a:t>İyi </a:t>
            </a:r>
            <a:r>
              <a:rPr lang="tr-TR" sz="2200" dirty="0"/>
              <a:t>Uygulamaların Yaygınlaştırma planlamaları yapılır. </a:t>
            </a:r>
            <a:r>
              <a:rPr lang="tr-TR" sz="2200" i="1" dirty="0"/>
              <a:t>Proje Yürütme Kurulu</a:t>
            </a:r>
            <a:r>
              <a:rPr lang="tr-TR" sz="2200" dirty="0"/>
              <a:t> bu hedeflere yönelik çalışmaları içeren kitap, dergi ve rapor kitapçıkları oluşturur.</a:t>
            </a:r>
          </a:p>
        </p:txBody>
      </p:sp>
      <p:sp>
        <p:nvSpPr>
          <p:cNvPr id="3" name="Dikdörtgen 2"/>
          <p:cNvSpPr/>
          <p:nvPr/>
        </p:nvSpPr>
        <p:spPr>
          <a:xfrm>
            <a:off x="442636" y="939997"/>
            <a:ext cx="4561412"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r>
              <a:rPr lang="tr-TR" sz="2400" b="1" dirty="0">
                <a:solidFill>
                  <a:prstClr val="black"/>
                </a:solidFill>
              </a:rPr>
              <a:t>İZLEME VE DEĞERLENDİRME</a:t>
            </a:r>
            <a:endParaRPr lang="tr-TR" sz="2400" dirty="0">
              <a:solidFill>
                <a:prstClr val="black"/>
              </a:solidFill>
            </a:endParaRPr>
          </a:p>
        </p:txBody>
      </p:sp>
      <p:pic>
        <p:nvPicPr>
          <p:cNvPr id="5" name="11 Resim"/>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733552"/>
            <a:ext cx="955911" cy="823240"/>
          </a:xfrm>
          <a:prstGeom prst="rect">
            <a:avLst/>
          </a:prstGeom>
        </p:spPr>
      </p:pic>
    </p:spTree>
    <p:extLst>
      <p:ext uri="{BB962C8B-B14F-4D97-AF65-F5344CB8AC3E}">
        <p14:creationId xmlns:p14="http://schemas.microsoft.com/office/powerpoint/2010/main" val="3121673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95536" y="1916832"/>
            <a:ext cx="8519346" cy="4031873"/>
          </a:xfrm>
          <a:prstGeom prst="rect">
            <a:avLst/>
          </a:prstGeom>
        </p:spPr>
        <p:txBody>
          <a:bodyPr wrap="square">
            <a:spAutoFit/>
          </a:bodyPr>
          <a:lstStyle/>
          <a:p>
            <a:pPr algn="ctr"/>
            <a:endParaRPr lang="tr-TR" sz="3200" dirty="0" smtClean="0"/>
          </a:p>
          <a:p>
            <a:pPr algn="ctr"/>
            <a:r>
              <a:rPr lang="tr-TR" sz="3200" dirty="0" smtClean="0"/>
              <a:t>Performans değerlendirme sürecinde , </a:t>
            </a:r>
          </a:p>
          <a:p>
            <a:pPr algn="ctr"/>
            <a:r>
              <a:rPr lang="tr-TR" sz="3200" dirty="0" smtClean="0"/>
              <a:t>Mesleki </a:t>
            </a:r>
            <a:r>
              <a:rPr lang="tr-TR" sz="3200" dirty="0"/>
              <a:t>Eğitim Şubesi </a:t>
            </a:r>
            <a:r>
              <a:rPr lang="tr-TR" sz="3200" dirty="0" smtClean="0"/>
              <a:t>koordinesinde oluşturulan çalışma ekipleri tarafından </a:t>
            </a:r>
            <a:r>
              <a:rPr lang="tr-TR" sz="3200" dirty="0"/>
              <a:t>merkezi olarak hazırlanan </a:t>
            </a:r>
            <a:r>
              <a:rPr lang="tr-TR" sz="3200" b="1" i="1" u="sng" dirty="0" smtClean="0">
                <a:hlinkClick r:id="rId2" action="ppaction://hlinkfile"/>
              </a:rPr>
              <a:t>İL EYLEM PLANI  </a:t>
            </a:r>
            <a:r>
              <a:rPr lang="tr-TR" sz="3200" dirty="0" smtClean="0"/>
              <a:t>faaliyetleri </a:t>
            </a:r>
            <a:r>
              <a:rPr lang="tr-TR" sz="3200" dirty="0"/>
              <a:t>yanında okul/kuruma özgü olanlara da  yer verilecektir. </a:t>
            </a:r>
          </a:p>
          <a:p>
            <a:pPr algn="ctr"/>
            <a:endParaRPr lang="tr-TR" sz="3200" dirty="0" smtClean="0"/>
          </a:p>
          <a:p>
            <a:pPr algn="ctr"/>
            <a:endParaRPr lang="tr-TR" sz="3200" dirty="0">
              <a:latin typeface="Times New Roman" pitchFamily="18" charset="0"/>
              <a:cs typeface="Times New Roman" pitchFamily="18" charset="0"/>
            </a:endParaRPr>
          </a:p>
        </p:txBody>
      </p:sp>
      <p:sp>
        <p:nvSpPr>
          <p:cNvPr id="4" name="Dikdörtgen 3"/>
          <p:cNvSpPr/>
          <p:nvPr/>
        </p:nvSpPr>
        <p:spPr>
          <a:xfrm>
            <a:off x="755576" y="914109"/>
            <a:ext cx="1962910" cy="523220"/>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ctr"/>
            <a:r>
              <a:rPr lang="tr-TR" sz="2800" b="1" dirty="0" smtClean="0"/>
              <a:t>İŞ’TE ERBAP</a:t>
            </a:r>
            <a:endParaRPr lang="tr-TR" sz="2800" b="1" dirty="0"/>
          </a:p>
        </p:txBody>
      </p:sp>
      <p:pic>
        <p:nvPicPr>
          <p:cNvPr id="6" name="11 Resim"/>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6216" y="733552"/>
            <a:ext cx="955911" cy="823240"/>
          </a:xfrm>
          <a:prstGeom prst="rect">
            <a:avLst/>
          </a:prstGeom>
        </p:spPr>
      </p:pic>
    </p:spTree>
    <p:extLst>
      <p:ext uri="{BB962C8B-B14F-4D97-AF65-F5344CB8AC3E}">
        <p14:creationId xmlns:p14="http://schemas.microsoft.com/office/powerpoint/2010/main" val="844795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836712"/>
            <a:ext cx="4768806" cy="523220"/>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tr-TR" sz="2800" b="1" dirty="0" smtClean="0"/>
              <a:t>İŞ’TE ERBAP ÇALIŞMA TAKVİMİ</a:t>
            </a:r>
            <a:endParaRPr lang="tr-TR" sz="2800" dirty="0"/>
          </a:p>
        </p:txBody>
      </p:sp>
      <p:graphicFrame>
        <p:nvGraphicFramePr>
          <p:cNvPr id="3" name="Tablo 2"/>
          <p:cNvGraphicFramePr>
            <a:graphicFrameLocks noGrp="1"/>
          </p:cNvGraphicFramePr>
          <p:nvPr>
            <p:extLst>
              <p:ext uri="{D42A27DB-BD31-4B8C-83A1-F6EECF244321}">
                <p14:modId xmlns:p14="http://schemas.microsoft.com/office/powerpoint/2010/main" val="188982591"/>
              </p:ext>
            </p:extLst>
          </p:nvPr>
        </p:nvGraphicFramePr>
        <p:xfrm>
          <a:off x="307964" y="1556792"/>
          <a:ext cx="8496944" cy="4561653"/>
        </p:xfrm>
        <a:graphic>
          <a:graphicData uri="http://schemas.openxmlformats.org/drawingml/2006/table">
            <a:tbl>
              <a:tblPr firstRow="1" firstCol="1" bandRow="1">
                <a:tableStyleId>{5C22544A-7EE6-4342-B048-85BDC9FD1C3A}</a:tableStyleId>
              </a:tblPr>
              <a:tblGrid>
                <a:gridCol w="3620437"/>
                <a:gridCol w="3036244"/>
                <a:gridCol w="1840263"/>
              </a:tblGrid>
              <a:tr h="412443">
                <a:tc>
                  <a:txBody>
                    <a:bodyPr/>
                    <a:lstStyle/>
                    <a:p>
                      <a:pPr algn="ctr">
                        <a:lnSpc>
                          <a:spcPct val="150000"/>
                        </a:lnSpc>
                        <a:spcBef>
                          <a:spcPts val="1000"/>
                        </a:spcBef>
                        <a:spcAft>
                          <a:spcPts val="0"/>
                        </a:spcAft>
                      </a:pPr>
                      <a:r>
                        <a:rPr lang="tr-TR" sz="1800" dirty="0">
                          <a:solidFill>
                            <a:schemeClr val="tx1"/>
                          </a:solidFill>
                          <a:effectLst/>
                        </a:rPr>
                        <a:t>Faaliyet Adı</a:t>
                      </a:r>
                      <a:endParaRPr lang="tr-TR" sz="1800" dirty="0">
                        <a:solidFill>
                          <a:schemeClr val="tx1"/>
                        </a:solidFill>
                        <a:effectLst/>
                        <a:latin typeface="Times New Roman"/>
                        <a:ea typeface="Times New Roman"/>
                      </a:endParaRPr>
                    </a:p>
                  </a:txBody>
                  <a:tcPr marL="66298" marR="66298" marT="0" marB="0">
                    <a:solidFill>
                      <a:srgbClr val="FF9933">
                        <a:alpha val="86667"/>
                      </a:srgbClr>
                    </a:solidFill>
                  </a:tcPr>
                </a:tc>
                <a:tc>
                  <a:txBody>
                    <a:bodyPr/>
                    <a:lstStyle/>
                    <a:p>
                      <a:pPr algn="ctr">
                        <a:lnSpc>
                          <a:spcPct val="150000"/>
                        </a:lnSpc>
                        <a:spcBef>
                          <a:spcPts val="1000"/>
                        </a:spcBef>
                        <a:spcAft>
                          <a:spcPts val="0"/>
                        </a:spcAft>
                      </a:pPr>
                      <a:r>
                        <a:rPr lang="tr-TR" sz="1800" dirty="0">
                          <a:solidFill>
                            <a:schemeClr val="tx1"/>
                          </a:solidFill>
                          <a:effectLst/>
                        </a:rPr>
                        <a:t>Sorumlu Birim</a:t>
                      </a:r>
                      <a:endParaRPr lang="tr-TR" sz="1800" dirty="0">
                        <a:solidFill>
                          <a:schemeClr val="tx1"/>
                        </a:solidFill>
                        <a:effectLst/>
                        <a:latin typeface="Times New Roman"/>
                        <a:ea typeface="Times New Roman"/>
                      </a:endParaRPr>
                    </a:p>
                  </a:txBody>
                  <a:tcPr marL="66298" marR="66298" marT="0" marB="0">
                    <a:solidFill>
                      <a:srgbClr val="FF9933">
                        <a:alpha val="86667"/>
                      </a:srgbClr>
                    </a:solidFill>
                  </a:tcPr>
                </a:tc>
                <a:tc>
                  <a:txBody>
                    <a:bodyPr/>
                    <a:lstStyle/>
                    <a:p>
                      <a:pPr algn="ctr">
                        <a:lnSpc>
                          <a:spcPct val="150000"/>
                        </a:lnSpc>
                        <a:spcBef>
                          <a:spcPts val="1000"/>
                        </a:spcBef>
                        <a:spcAft>
                          <a:spcPts val="0"/>
                        </a:spcAft>
                      </a:pPr>
                      <a:r>
                        <a:rPr lang="tr-TR" sz="1800" dirty="0">
                          <a:solidFill>
                            <a:schemeClr val="tx1"/>
                          </a:solidFill>
                          <a:effectLst/>
                        </a:rPr>
                        <a:t>Tarih</a:t>
                      </a:r>
                      <a:endParaRPr lang="tr-TR" sz="1800" dirty="0">
                        <a:solidFill>
                          <a:schemeClr val="tx1"/>
                        </a:solidFill>
                        <a:effectLst/>
                        <a:latin typeface="Times New Roman"/>
                        <a:ea typeface="Times New Roman"/>
                      </a:endParaRPr>
                    </a:p>
                  </a:txBody>
                  <a:tcPr marL="66298" marR="66298" marT="0" marB="0">
                    <a:solidFill>
                      <a:srgbClr val="FF9933">
                        <a:alpha val="86667"/>
                      </a:srgbClr>
                    </a:solidFill>
                  </a:tcPr>
                </a:tc>
              </a:tr>
              <a:tr h="379645">
                <a:tc>
                  <a:txBody>
                    <a:bodyPr/>
                    <a:lstStyle/>
                    <a:p>
                      <a:pPr>
                        <a:lnSpc>
                          <a:spcPct val="150000"/>
                        </a:lnSpc>
                        <a:spcBef>
                          <a:spcPts val="1000"/>
                        </a:spcBef>
                        <a:spcAft>
                          <a:spcPts val="0"/>
                        </a:spcAft>
                      </a:pPr>
                      <a:r>
                        <a:rPr lang="tr-TR" sz="1600" dirty="0">
                          <a:solidFill>
                            <a:schemeClr val="tx1"/>
                          </a:solidFill>
                          <a:effectLst/>
                        </a:rPr>
                        <a:t>Proje Yürütme Kurulunun oluşturulması</a:t>
                      </a:r>
                      <a:endParaRPr lang="tr-TR" sz="1600" dirty="0">
                        <a:solidFill>
                          <a:schemeClr val="tx1"/>
                        </a:solidFill>
                        <a:effectLst/>
                        <a:latin typeface="Times New Roman"/>
                        <a:ea typeface="Times New Roman"/>
                      </a:endParaRPr>
                    </a:p>
                  </a:txBody>
                  <a:tcPr marL="66298" marR="66298" marT="0" marB="0">
                    <a:solidFill>
                      <a:schemeClr val="accent3">
                        <a:alpha val="87000"/>
                      </a:schemeClr>
                    </a:solidFill>
                  </a:tcPr>
                </a:tc>
                <a:tc>
                  <a:txBody>
                    <a:bodyPr/>
                    <a:lstStyle/>
                    <a:p>
                      <a:pPr>
                        <a:lnSpc>
                          <a:spcPct val="150000"/>
                        </a:lnSpc>
                        <a:spcBef>
                          <a:spcPts val="1000"/>
                        </a:spcBef>
                        <a:spcAft>
                          <a:spcPts val="0"/>
                        </a:spcAft>
                      </a:pPr>
                      <a:r>
                        <a:rPr lang="tr-TR" sz="1200" dirty="0">
                          <a:solidFill>
                            <a:schemeClr val="tx1"/>
                          </a:solidFill>
                          <a:effectLst/>
                        </a:rPr>
                        <a:t>İl Milli Eğitim Mesleki Eğitim Şube Müdürlüğü</a:t>
                      </a:r>
                      <a:endParaRPr lang="tr-TR" sz="1200" dirty="0">
                        <a:solidFill>
                          <a:schemeClr val="tx1"/>
                        </a:solidFill>
                        <a:effectLst/>
                        <a:latin typeface="Times New Roman"/>
                        <a:ea typeface="Times New Roman"/>
                      </a:endParaRPr>
                    </a:p>
                  </a:txBody>
                  <a:tcPr marL="66298" marR="66298" marT="0" marB="0">
                    <a:solidFill>
                      <a:schemeClr val="accent3">
                        <a:alpha val="87000"/>
                      </a:schemeClr>
                    </a:solidFill>
                  </a:tcPr>
                </a:tc>
                <a:tc>
                  <a:txBody>
                    <a:bodyPr/>
                    <a:lstStyle/>
                    <a:p>
                      <a:pPr>
                        <a:lnSpc>
                          <a:spcPct val="150000"/>
                        </a:lnSpc>
                        <a:spcBef>
                          <a:spcPts val="1000"/>
                        </a:spcBef>
                        <a:spcAft>
                          <a:spcPts val="0"/>
                        </a:spcAft>
                      </a:pPr>
                      <a:endParaRPr lang="tr-TR" sz="1400" dirty="0">
                        <a:solidFill>
                          <a:schemeClr val="tx1"/>
                        </a:solidFill>
                        <a:effectLst/>
                        <a:latin typeface="Times New Roman"/>
                        <a:ea typeface="Times New Roman"/>
                      </a:endParaRPr>
                    </a:p>
                  </a:txBody>
                  <a:tcPr marL="66298" marR="66298" marT="0" marB="0">
                    <a:solidFill>
                      <a:schemeClr val="accent3">
                        <a:alpha val="87000"/>
                      </a:schemeClr>
                    </a:solidFill>
                  </a:tcPr>
                </a:tc>
              </a:tr>
              <a:tr h="393474">
                <a:tc>
                  <a:txBody>
                    <a:bodyPr/>
                    <a:lstStyle/>
                    <a:p>
                      <a:pPr>
                        <a:lnSpc>
                          <a:spcPct val="150000"/>
                        </a:lnSpc>
                        <a:spcBef>
                          <a:spcPts val="1000"/>
                        </a:spcBef>
                        <a:spcAft>
                          <a:spcPts val="0"/>
                        </a:spcAft>
                      </a:pPr>
                      <a:r>
                        <a:rPr lang="tr-TR" sz="1600" dirty="0">
                          <a:solidFill>
                            <a:schemeClr val="tx1"/>
                          </a:solidFill>
                          <a:effectLst/>
                        </a:rPr>
                        <a:t>Çalışma Ekiplerinin Oluşturulması</a:t>
                      </a:r>
                      <a:endParaRPr lang="tr-TR" sz="1600" dirty="0">
                        <a:solidFill>
                          <a:schemeClr val="tx1"/>
                        </a:solidFill>
                        <a:effectLst/>
                        <a:latin typeface="Times New Roman"/>
                        <a:ea typeface="Times New Roman"/>
                      </a:endParaRPr>
                    </a:p>
                  </a:txBody>
                  <a:tcPr marL="66298" marR="66298" marT="0" marB="0">
                    <a:solidFill>
                      <a:schemeClr val="accent3">
                        <a:alpha val="87000"/>
                      </a:schemeClr>
                    </a:solidFill>
                  </a:tcPr>
                </a:tc>
                <a:tc>
                  <a:txBody>
                    <a:bodyPr/>
                    <a:lstStyle/>
                    <a:p>
                      <a:pPr>
                        <a:lnSpc>
                          <a:spcPct val="150000"/>
                        </a:lnSpc>
                        <a:spcBef>
                          <a:spcPts val="1000"/>
                        </a:spcBef>
                        <a:spcAft>
                          <a:spcPts val="0"/>
                        </a:spcAft>
                      </a:pPr>
                      <a:r>
                        <a:rPr lang="tr-TR" sz="1400" dirty="0">
                          <a:solidFill>
                            <a:schemeClr val="tx1"/>
                          </a:solidFill>
                          <a:effectLst/>
                        </a:rPr>
                        <a:t>Proje Yürütme Kurulu</a:t>
                      </a:r>
                      <a:endParaRPr lang="tr-TR" sz="1400" dirty="0">
                        <a:solidFill>
                          <a:schemeClr val="tx1"/>
                        </a:solidFill>
                        <a:effectLst/>
                        <a:latin typeface="Times New Roman"/>
                        <a:ea typeface="Times New Roman"/>
                      </a:endParaRPr>
                    </a:p>
                  </a:txBody>
                  <a:tcPr marL="66298" marR="66298" marT="0" marB="0">
                    <a:solidFill>
                      <a:schemeClr val="accent3">
                        <a:alpha val="87000"/>
                      </a:schemeClr>
                    </a:solidFill>
                  </a:tcPr>
                </a:tc>
                <a:tc>
                  <a:txBody>
                    <a:bodyPr/>
                    <a:lstStyle/>
                    <a:p>
                      <a:pPr>
                        <a:lnSpc>
                          <a:spcPct val="115000"/>
                        </a:lnSpc>
                        <a:spcBef>
                          <a:spcPts val="1000"/>
                        </a:spcBef>
                        <a:spcAft>
                          <a:spcPts val="0"/>
                        </a:spcAft>
                      </a:pPr>
                      <a:endParaRPr lang="tr-TR" sz="1050" dirty="0">
                        <a:solidFill>
                          <a:schemeClr val="tx1"/>
                        </a:solidFill>
                        <a:effectLst/>
                        <a:latin typeface="Calibri"/>
                        <a:ea typeface="Times New Roman"/>
                        <a:cs typeface="Times New Roman"/>
                      </a:endParaRPr>
                    </a:p>
                  </a:txBody>
                  <a:tcPr marL="66298" marR="66298" marT="0" marB="0">
                    <a:solidFill>
                      <a:schemeClr val="accent3">
                        <a:alpha val="87000"/>
                      </a:schemeClr>
                    </a:solidFill>
                  </a:tcPr>
                </a:tc>
              </a:tr>
              <a:tr h="311616">
                <a:tc>
                  <a:txBody>
                    <a:bodyPr/>
                    <a:lstStyle/>
                    <a:p>
                      <a:pPr>
                        <a:lnSpc>
                          <a:spcPct val="150000"/>
                        </a:lnSpc>
                        <a:spcBef>
                          <a:spcPts val="1000"/>
                        </a:spcBef>
                        <a:spcAft>
                          <a:spcPts val="0"/>
                        </a:spcAft>
                      </a:pPr>
                      <a:r>
                        <a:rPr lang="tr-TR" sz="1600" dirty="0">
                          <a:solidFill>
                            <a:schemeClr val="tx1"/>
                          </a:solidFill>
                          <a:effectLst/>
                        </a:rPr>
                        <a:t>Çalışma Takviminin Oluşturulması</a:t>
                      </a:r>
                      <a:endParaRPr lang="tr-TR" sz="1600" dirty="0">
                        <a:solidFill>
                          <a:schemeClr val="tx1"/>
                        </a:solidFill>
                        <a:effectLst/>
                        <a:latin typeface="Times New Roman"/>
                        <a:ea typeface="Times New Roman"/>
                      </a:endParaRPr>
                    </a:p>
                  </a:txBody>
                  <a:tcPr marL="66298" marR="66298" marT="0" marB="0">
                    <a:solidFill>
                      <a:schemeClr val="accent3">
                        <a:alpha val="87000"/>
                      </a:schemeClr>
                    </a:solidFill>
                  </a:tcPr>
                </a:tc>
                <a:tc>
                  <a:txBody>
                    <a:bodyPr/>
                    <a:lstStyle/>
                    <a:p>
                      <a:pPr>
                        <a:lnSpc>
                          <a:spcPct val="150000"/>
                        </a:lnSpc>
                        <a:spcBef>
                          <a:spcPts val="1000"/>
                        </a:spcBef>
                        <a:spcAft>
                          <a:spcPts val="0"/>
                        </a:spcAft>
                      </a:pPr>
                      <a:r>
                        <a:rPr lang="tr-TR" sz="1400" dirty="0">
                          <a:solidFill>
                            <a:schemeClr val="tx1"/>
                          </a:solidFill>
                          <a:effectLst/>
                        </a:rPr>
                        <a:t>Proje Yürütme Kurulu</a:t>
                      </a:r>
                      <a:endParaRPr lang="tr-TR" sz="1400" dirty="0">
                        <a:solidFill>
                          <a:schemeClr val="tx1"/>
                        </a:solidFill>
                        <a:effectLst/>
                        <a:latin typeface="Times New Roman"/>
                        <a:ea typeface="Times New Roman"/>
                      </a:endParaRPr>
                    </a:p>
                  </a:txBody>
                  <a:tcPr marL="66298" marR="66298" marT="0" marB="0">
                    <a:solidFill>
                      <a:schemeClr val="accent3">
                        <a:alpha val="87000"/>
                      </a:schemeClr>
                    </a:solidFill>
                  </a:tcPr>
                </a:tc>
                <a:tc>
                  <a:txBody>
                    <a:bodyPr/>
                    <a:lstStyle/>
                    <a:p>
                      <a:pPr>
                        <a:lnSpc>
                          <a:spcPct val="115000"/>
                        </a:lnSpc>
                        <a:spcBef>
                          <a:spcPts val="1000"/>
                        </a:spcBef>
                        <a:spcAft>
                          <a:spcPts val="0"/>
                        </a:spcAft>
                      </a:pPr>
                      <a:endParaRPr lang="tr-TR" sz="1050" dirty="0">
                        <a:solidFill>
                          <a:schemeClr val="tx1"/>
                        </a:solidFill>
                        <a:effectLst/>
                        <a:latin typeface="Calibri"/>
                        <a:ea typeface="Times New Roman"/>
                        <a:cs typeface="Times New Roman"/>
                      </a:endParaRPr>
                    </a:p>
                  </a:txBody>
                  <a:tcPr marL="66298" marR="66298" marT="0" marB="0">
                    <a:solidFill>
                      <a:schemeClr val="accent3">
                        <a:alpha val="87000"/>
                      </a:schemeClr>
                    </a:solidFill>
                  </a:tcPr>
                </a:tc>
              </a:tr>
              <a:tr h="384057">
                <a:tc>
                  <a:txBody>
                    <a:bodyPr/>
                    <a:lstStyle/>
                    <a:p>
                      <a:pPr>
                        <a:lnSpc>
                          <a:spcPct val="150000"/>
                        </a:lnSpc>
                        <a:spcBef>
                          <a:spcPts val="1000"/>
                        </a:spcBef>
                        <a:spcAft>
                          <a:spcPts val="0"/>
                        </a:spcAft>
                      </a:pPr>
                      <a:r>
                        <a:rPr lang="tr-TR" sz="1600" dirty="0">
                          <a:solidFill>
                            <a:schemeClr val="tx1"/>
                          </a:solidFill>
                          <a:effectLst/>
                        </a:rPr>
                        <a:t>Faaliyet/Eylem Planlarının Hazırlanması</a:t>
                      </a:r>
                      <a:endParaRPr lang="tr-TR" sz="1600" dirty="0">
                        <a:solidFill>
                          <a:schemeClr val="tx1"/>
                        </a:solidFill>
                        <a:effectLst/>
                        <a:latin typeface="Times New Roman"/>
                        <a:ea typeface="Times New Roman"/>
                      </a:endParaRPr>
                    </a:p>
                  </a:txBody>
                  <a:tcPr marL="66298" marR="66298" marT="0" marB="0">
                    <a:solidFill>
                      <a:schemeClr val="accent3">
                        <a:alpha val="87000"/>
                      </a:schemeClr>
                    </a:solidFill>
                  </a:tcPr>
                </a:tc>
                <a:tc>
                  <a:txBody>
                    <a:bodyPr/>
                    <a:lstStyle/>
                    <a:p>
                      <a:pPr>
                        <a:lnSpc>
                          <a:spcPct val="150000"/>
                        </a:lnSpc>
                        <a:spcBef>
                          <a:spcPts val="1000"/>
                        </a:spcBef>
                        <a:spcAft>
                          <a:spcPts val="0"/>
                        </a:spcAft>
                      </a:pPr>
                      <a:r>
                        <a:rPr lang="tr-TR" sz="1400" dirty="0">
                          <a:solidFill>
                            <a:schemeClr val="tx1"/>
                          </a:solidFill>
                          <a:effectLst/>
                        </a:rPr>
                        <a:t>Proje Yürütme Kurulu, Çalışma Ekipleri</a:t>
                      </a:r>
                      <a:endParaRPr lang="tr-TR" sz="1400" dirty="0">
                        <a:solidFill>
                          <a:schemeClr val="tx1"/>
                        </a:solidFill>
                        <a:effectLst/>
                        <a:latin typeface="Times New Roman"/>
                        <a:ea typeface="Times New Roman"/>
                      </a:endParaRPr>
                    </a:p>
                  </a:txBody>
                  <a:tcPr marL="66298" marR="66298" marT="0" marB="0">
                    <a:solidFill>
                      <a:schemeClr val="accent3">
                        <a:alpha val="87000"/>
                      </a:schemeClr>
                    </a:solidFill>
                  </a:tcPr>
                </a:tc>
                <a:tc>
                  <a:txBody>
                    <a:bodyPr/>
                    <a:lstStyle/>
                    <a:p>
                      <a:pPr>
                        <a:lnSpc>
                          <a:spcPct val="150000"/>
                        </a:lnSpc>
                        <a:spcBef>
                          <a:spcPts val="1000"/>
                        </a:spcBef>
                        <a:spcAft>
                          <a:spcPts val="0"/>
                        </a:spcAft>
                      </a:pPr>
                      <a:endParaRPr lang="tr-TR" sz="1400" dirty="0">
                        <a:solidFill>
                          <a:schemeClr val="tx1"/>
                        </a:solidFill>
                        <a:effectLst/>
                        <a:latin typeface="Times New Roman"/>
                        <a:ea typeface="Times New Roman"/>
                      </a:endParaRPr>
                    </a:p>
                  </a:txBody>
                  <a:tcPr marL="66298" marR="66298" marT="0" marB="0">
                    <a:solidFill>
                      <a:schemeClr val="accent3">
                        <a:alpha val="87000"/>
                      </a:schemeClr>
                    </a:solidFill>
                  </a:tcPr>
                </a:tc>
              </a:tr>
              <a:tr h="709797">
                <a:tc>
                  <a:txBody>
                    <a:bodyPr/>
                    <a:lstStyle/>
                    <a:p>
                      <a:pPr>
                        <a:lnSpc>
                          <a:spcPct val="150000"/>
                        </a:lnSpc>
                        <a:spcBef>
                          <a:spcPts val="1000"/>
                        </a:spcBef>
                        <a:spcAft>
                          <a:spcPts val="0"/>
                        </a:spcAft>
                      </a:pPr>
                      <a:r>
                        <a:rPr lang="tr-TR" sz="1600" dirty="0">
                          <a:solidFill>
                            <a:schemeClr val="tx1"/>
                          </a:solidFill>
                          <a:effectLst/>
                        </a:rPr>
                        <a:t>Performans Ölçme Sisteminin Hazırlanması</a:t>
                      </a:r>
                      <a:endParaRPr lang="tr-TR" sz="1600" dirty="0">
                        <a:solidFill>
                          <a:schemeClr val="tx1"/>
                        </a:solidFill>
                        <a:effectLst/>
                        <a:latin typeface="Times New Roman"/>
                        <a:ea typeface="Times New Roman"/>
                      </a:endParaRPr>
                    </a:p>
                  </a:txBody>
                  <a:tcPr marL="66298" marR="66298" marT="0" marB="0">
                    <a:solidFill>
                      <a:schemeClr val="accent3">
                        <a:alpha val="87000"/>
                      </a:schemeClr>
                    </a:solidFill>
                  </a:tcPr>
                </a:tc>
                <a:tc>
                  <a:txBody>
                    <a:bodyPr/>
                    <a:lstStyle/>
                    <a:p>
                      <a:pPr marL="0" marR="0" lvl="0" indent="0" algn="l" defTabSz="914400" rtl="0" eaLnBrk="1" fontAlgn="auto" latinLnBrk="0" hangingPunct="1">
                        <a:lnSpc>
                          <a:spcPct val="150000"/>
                        </a:lnSpc>
                        <a:spcBef>
                          <a:spcPts val="1000"/>
                        </a:spcBef>
                        <a:spcAft>
                          <a:spcPts val="0"/>
                        </a:spcAft>
                        <a:buClrTx/>
                        <a:buSzTx/>
                        <a:buFontTx/>
                        <a:buNone/>
                        <a:tabLst/>
                        <a:defRPr/>
                      </a:pPr>
                      <a:r>
                        <a:rPr lang="tr-TR" sz="1400" dirty="0">
                          <a:solidFill>
                            <a:schemeClr val="tx1"/>
                          </a:solidFill>
                          <a:effectLst/>
                        </a:rPr>
                        <a:t>Proje Yürütme Kurulu, </a:t>
                      </a:r>
                      <a:r>
                        <a:rPr lang="tr-TR" sz="1200" b="0" dirty="0" smtClean="0"/>
                        <a:t>Mesleki Yeterlilik ve Akademik Başarı Artırma ekibi</a:t>
                      </a:r>
                    </a:p>
                  </a:txBody>
                  <a:tcPr marL="66298" marR="66298" marT="0" marB="0">
                    <a:solidFill>
                      <a:schemeClr val="accent3">
                        <a:alpha val="87000"/>
                      </a:schemeClr>
                    </a:solidFill>
                  </a:tcPr>
                </a:tc>
                <a:tc>
                  <a:txBody>
                    <a:bodyPr/>
                    <a:lstStyle/>
                    <a:p>
                      <a:pPr>
                        <a:lnSpc>
                          <a:spcPct val="150000"/>
                        </a:lnSpc>
                        <a:spcBef>
                          <a:spcPts val="1000"/>
                        </a:spcBef>
                        <a:spcAft>
                          <a:spcPts val="0"/>
                        </a:spcAft>
                      </a:pPr>
                      <a:endParaRPr lang="tr-TR" sz="1400" dirty="0">
                        <a:solidFill>
                          <a:schemeClr val="tx1"/>
                        </a:solidFill>
                        <a:effectLst/>
                        <a:latin typeface="Times New Roman"/>
                        <a:ea typeface="Times New Roman"/>
                      </a:endParaRPr>
                    </a:p>
                  </a:txBody>
                  <a:tcPr marL="66298" marR="66298" marT="0" marB="0">
                    <a:solidFill>
                      <a:schemeClr val="accent3">
                        <a:alpha val="87000"/>
                      </a:schemeClr>
                    </a:solidFill>
                  </a:tcPr>
                </a:tc>
              </a:tr>
              <a:tr h="451003">
                <a:tc>
                  <a:txBody>
                    <a:bodyPr/>
                    <a:lstStyle/>
                    <a:p>
                      <a:pPr>
                        <a:lnSpc>
                          <a:spcPct val="150000"/>
                        </a:lnSpc>
                        <a:spcBef>
                          <a:spcPts val="1000"/>
                        </a:spcBef>
                        <a:spcAft>
                          <a:spcPts val="0"/>
                        </a:spcAft>
                      </a:pPr>
                      <a:r>
                        <a:rPr lang="tr-TR" sz="1600" dirty="0">
                          <a:solidFill>
                            <a:schemeClr val="tx1"/>
                          </a:solidFill>
                          <a:effectLst/>
                        </a:rPr>
                        <a:t>Proje İzleme Değerlendirme Ara Rapor</a:t>
                      </a:r>
                      <a:endParaRPr lang="tr-TR" sz="1600" dirty="0">
                        <a:solidFill>
                          <a:schemeClr val="tx1"/>
                        </a:solidFill>
                        <a:effectLst/>
                        <a:latin typeface="Times New Roman"/>
                        <a:ea typeface="Times New Roman"/>
                      </a:endParaRPr>
                    </a:p>
                  </a:txBody>
                  <a:tcPr marL="66298" marR="66298" marT="0" marB="0">
                    <a:solidFill>
                      <a:schemeClr val="accent3">
                        <a:alpha val="87000"/>
                      </a:schemeClr>
                    </a:solidFill>
                  </a:tcPr>
                </a:tc>
                <a:tc>
                  <a:txBody>
                    <a:bodyPr/>
                    <a:lstStyle/>
                    <a:p>
                      <a:pPr>
                        <a:lnSpc>
                          <a:spcPct val="150000"/>
                        </a:lnSpc>
                        <a:spcBef>
                          <a:spcPts val="1000"/>
                        </a:spcBef>
                        <a:spcAft>
                          <a:spcPts val="0"/>
                        </a:spcAft>
                      </a:pPr>
                      <a:r>
                        <a:rPr lang="tr-TR" sz="1400" dirty="0">
                          <a:solidFill>
                            <a:schemeClr val="tx1"/>
                          </a:solidFill>
                          <a:effectLst/>
                        </a:rPr>
                        <a:t>Proje Yürütme Kurulu</a:t>
                      </a:r>
                      <a:endParaRPr lang="tr-TR" sz="1400" dirty="0">
                        <a:solidFill>
                          <a:schemeClr val="tx1"/>
                        </a:solidFill>
                        <a:effectLst/>
                        <a:latin typeface="Times New Roman"/>
                        <a:ea typeface="Times New Roman"/>
                      </a:endParaRPr>
                    </a:p>
                  </a:txBody>
                  <a:tcPr marL="66298" marR="66298" marT="0" marB="0">
                    <a:solidFill>
                      <a:schemeClr val="accent3">
                        <a:alpha val="87000"/>
                      </a:schemeClr>
                    </a:solidFill>
                  </a:tcPr>
                </a:tc>
                <a:tc>
                  <a:txBody>
                    <a:bodyPr/>
                    <a:lstStyle/>
                    <a:p>
                      <a:pPr>
                        <a:lnSpc>
                          <a:spcPct val="150000"/>
                        </a:lnSpc>
                        <a:spcBef>
                          <a:spcPts val="1000"/>
                        </a:spcBef>
                        <a:spcAft>
                          <a:spcPts val="0"/>
                        </a:spcAft>
                      </a:pPr>
                      <a:endParaRPr lang="tr-TR" sz="1400" dirty="0">
                        <a:solidFill>
                          <a:schemeClr val="tx1"/>
                        </a:solidFill>
                        <a:effectLst/>
                        <a:latin typeface="Times New Roman"/>
                        <a:ea typeface="Times New Roman"/>
                      </a:endParaRPr>
                    </a:p>
                  </a:txBody>
                  <a:tcPr marL="66298" marR="66298" marT="0" marB="0">
                    <a:solidFill>
                      <a:schemeClr val="accent3">
                        <a:alpha val="87000"/>
                      </a:schemeClr>
                    </a:solidFill>
                  </a:tcPr>
                </a:tc>
              </a:tr>
              <a:tr h="431416">
                <a:tc>
                  <a:txBody>
                    <a:bodyPr/>
                    <a:lstStyle/>
                    <a:p>
                      <a:pPr>
                        <a:lnSpc>
                          <a:spcPct val="150000"/>
                        </a:lnSpc>
                        <a:spcBef>
                          <a:spcPts val="1000"/>
                        </a:spcBef>
                        <a:spcAft>
                          <a:spcPts val="0"/>
                        </a:spcAft>
                      </a:pPr>
                      <a:r>
                        <a:rPr lang="tr-TR" sz="1600" dirty="0">
                          <a:solidFill>
                            <a:schemeClr val="tx1"/>
                          </a:solidFill>
                          <a:effectLst/>
                        </a:rPr>
                        <a:t>Performans Değerlendirmelerinin Yapılması</a:t>
                      </a:r>
                      <a:endParaRPr lang="tr-TR" sz="1600" dirty="0">
                        <a:solidFill>
                          <a:schemeClr val="tx1"/>
                        </a:solidFill>
                        <a:effectLst/>
                        <a:latin typeface="Times New Roman"/>
                        <a:ea typeface="Times New Roman"/>
                      </a:endParaRPr>
                    </a:p>
                  </a:txBody>
                  <a:tcPr marL="66298" marR="66298" marT="0" marB="0">
                    <a:solidFill>
                      <a:schemeClr val="accent3">
                        <a:alpha val="87000"/>
                      </a:schemeClr>
                    </a:solidFill>
                  </a:tcPr>
                </a:tc>
                <a:tc>
                  <a:txBody>
                    <a:bodyPr/>
                    <a:lstStyle/>
                    <a:p>
                      <a:pPr>
                        <a:lnSpc>
                          <a:spcPct val="150000"/>
                        </a:lnSpc>
                        <a:spcBef>
                          <a:spcPts val="1000"/>
                        </a:spcBef>
                        <a:spcAft>
                          <a:spcPts val="0"/>
                        </a:spcAft>
                      </a:pPr>
                      <a:r>
                        <a:rPr lang="tr-TR" sz="1400">
                          <a:solidFill>
                            <a:schemeClr val="tx1"/>
                          </a:solidFill>
                          <a:effectLst/>
                        </a:rPr>
                        <a:t>Proje Yürütme Kurulu</a:t>
                      </a:r>
                      <a:endParaRPr lang="tr-TR" sz="1400">
                        <a:solidFill>
                          <a:schemeClr val="tx1"/>
                        </a:solidFill>
                        <a:effectLst/>
                        <a:latin typeface="Times New Roman"/>
                        <a:ea typeface="Times New Roman"/>
                      </a:endParaRPr>
                    </a:p>
                  </a:txBody>
                  <a:tcPr marL="66298" marR="66298" marT="0" marB="0">
                    <a:solidFill>
                      <a:schemeClr val="accent3">
                        <a:alpha val="87000"/>
                      </a:schemeClr>
                    </a:solidFill>
                  </a:tcPr>
                </a:tc>
                <a:tc>
                  <a:txBody>
                    <a:bodyPr/>
                    <a:lstStyle/>
                    <a:p>
                      <a:pPr>
                        <a:lnSpc>
                          <a:spcPct val="150000"/>
                        </a:lnSpc>
                        <a:spcBef>
                          <a:spcPts val="1000"/>
                        </a:spcBef>
                        <a:spcAft>
                          <a:spcPts val="0"/>
                        </a:spcAft>
                      </a:pPr>
                      <a:endParaRPr lang="tr-TR" sz="1400" dirty="0">
                        <a:solidFill>
                          <a:schemeClr val="tx1"/>
                        </a:solidFill>
                        <a:effectLst/>
                        <a:latin typeface="Times New Roman"/>
                        <a:ea typeface="Times New Roman"/>
                      </a:endParaRPr>
                    </a:p>
                  </a:txBody>
                  <a:tcPr marL="66298" marR="66298" marT="0" marB="0">
                    <a:solidFill>
                      <a:schemeClr val="accent3">
                        <a:alpha val="87000"/>
                      </a:schemeClr>
                    </a:solidFill>
                  </a:tcPr>
                </a:tc>
              </a:tr>
              <a:tr h="212373">
                <a:tc>
                  <a:txBody>
                    <a:bodyPr/>
                    <a:lstStyle/>
                    <a:p>
                      <a:pPr>
                        <a:lnSpc>
                          <a:spcPct val="150000"/>
                        </a:lnSpc>
                        <a:spcBef>
                          <a:spcPts val="1000"/>
                        </a:spcBef>
                        <a:spcAft>
                          <a:spcPts val="0"/>
                        </a:spcAft>
                      </a:pPr>
                      <a:r>
                        <a:rPr lang="tr-TR" sz="1400" dirty="0">
                          <a:solidFill>
                            <a:schemeClr val="tx1"/>
                          </a:solidFill>
                          <a:effectLst/>
                        </a:rPr>
                        <a:t>Proje İzleme Değerlendirme Yılsonu Raporu</a:t>
                      </a:r>
                      <a:endParaRPr lang="tr-TR" sz="1400" dirty="0">
                        <a:solidFill>
                          <a:schemeClr val="tx1"/>
                        </a:solidFill>
                        <a:effectLst/>
                        <a:latin typeface="Times New Roman"/>
                        <a:ea typeface="Times New Roman"/>
                      </a:endParaRPr>
                    </a:p>
                  </a:txBody>
                  <a:tcPr marL="66298" marR="66298" marT="0" marB="0">
                    <a:solidFill>
                      <a:schemeClr val="accent3">
                        <a:alpha val="87000"/>
                      </a:schemeClr>
                    </a:solidFill>
                  </a:tcPr>
                </a:tc>
                <a:tc>
                  <a:txBody>
                    <a:bodyPr/>
                    <a:lstStyle/>
                    <a:p>
                      <a:pPr>
                        <a:lnSpc>
                          <a:spcPct val="150000"/>
                        </a:lnSpc>
                        <a:spcBef>
                          <a:spcPts val="1000"/>
                        </a:spcBef>
                        <a:spcAft>
                          <a:spcPts val="0"/>
                        </a:spcAft>
                      </a:pPr>
                      <a:r>
                        <a:rPr lang="tr-TR" sz="1400" dirty="0">
                          <a:solidFill>
                            <a:schemeClr val="tx1"/>
                          </a:solidFill>
                          <a:effectLst/>
                        </a:rPr>
                        <a:t>Proje Yürütme Kurulu</a:t>
                      </a:r>
                      <a:endParaRPr lang="tr-TR" sz="1400" dirty="0">
                        <a:solidFill>
                          <a:schemeClr val="tx1"/>
                        </a:solidFill>
                        <a:effectLst/>
                        <a:latin typeface="Times New Roman"/>
                        <a:ea typeface="Times New Roman"/>
                      </a:endParaRPr>
                    </a:p>
                  </a:txBody>
                  <a:tcPr marL="66298" marR="66298" marT="0" marB="0">
                    <a:solidFill>
                      <a:schemeClr val="accent3">
                        <a:alpha val="87000"/>
                      </a:schemeClr>
                    </a:solidFill>
                  </a:tcPr>
                </a:tc>
                <a:tc>
                  <a:txBody>
                    <a:bodyPr/>
                    <a:lstStyle/>
                    <a:p>
                      <a:pPr>
                        <a:lnSpc>
                          <a:spcPct val="150000"/>
                        </a:lnSpc>
                        <a:spcBef>
                          <a:spcPts val="1000"/>
                        </a:spcBef>
                        <a:spcAft>
                          <a:spcPts val="0"/>
                        </a:spcAft>
                      </a:pPr>
                      <a:endParaRPr lang="tr-TR" sz="1400" dirty="0">
                        <a:solidFill>
                          <a:schemeClr val="tx1"/>
                        </a:solidFill>
                        <a:effectLst/>
                        <a:latin typeface="Times New Roman"/>
                        <a:ea typeface="Times New Roman"/>
                      </a:endParaRPr>
                    </a:p>
                  </a:txBody>
                  <a:tcPr marL="66298" marR="66298" marT="0" marB="0">
                    <a:solidFill>
                      <a:schemeClr val="accent3">
                        <a:alpha val="87000"/>
                      </a:schemeClr>
                    </a:solidFill>
                  </a:tcPr>
                </a:tc>
              </a:tr>
              <a:tr h="392191">
                <a:tc>
                  <a:txBody>
                    <a:bodyPr/>
                    <a:lstStyle/>
                    <a:p>
                      <a:pPr>
                        <a:lnSpc>
                          <a:spcPct val="150000"/>
                        </a:lnSpc>
                        <a:spcBef>
                          <a:spcPts val="1000"/>
                        </a:spcBef>
                        <a:spcAft>
                          <a:spcPts val="0"/>
                        </a:spcAft>
                      </a:pPr>
                      <a:r>
                        <a:rPr lang="tr-TR" sz="1600" dirty="0">
                          <a:solidFill>
                            <a:schemeClr val="tx1"/>
                          </a:solidFill>
                          <a:effectLst/>
                        </a:rPr>
                        <a:t>ERBAP Ödül Töreninin Yapılması</a:t>
                      </a:r>
                      <a:endParaRPr lang="tr-TR" sz="1600" dirty="0">
                        <a:solidFill>
                          <a:schemeClr val="tx1"/>
                        </a:solidFill>
                        <a:effectLst/>
                        <a:latin typeface="Times New Roman"/>
                        <a:ea typeface="Times New Roman"/>
                      </a:endParaRPr>
                    </a:p>
                  </a:txBody>
                  <a:tcPr marL="66298" marR="66298" marT="0" marB="0">
                    <a:solidFill>
                      <a:schemeClr val="accent3">
                        <a:alpha val="87000"/>
                      </a:schemeClr>
                    </a:solidFill>
                  </a:tcPr>
                </a:tc>
                <a:tc>
                  <a:txBody>
                    <a:bodyPr/>
                    <a:lstStyle/>
                    <a:p>
                      <a:pPr>
                        <a:lnSpc>
                          <a:spcPct val="150000"/>
                        </a:lnSpc>
                        <a:spcBef>
                          <a:spcPts val="1000"/>
                        </a:spcBef>
                        <a:spcAft>
                          <a:spcPts val="0"/>
                        </a:spcAft>
                      </a:pPr>
                      <a:r>
                        <a:rPr lang="tr-TR" sz="1400" dirty="0">
                          <a:solidFill>
                            <a:schemeClr val="tx1"/>
                          </a:solidFill>
                          <a:effectLst/>
                        </a:rPr>
                        <a:t>Proje Yürütme Kurulu</a:t>
                      </a:r>
                      <a:endParaRPr lang="tr-TR" sz="1400" dirty="0">
                        <a:solidFill>
                          <a:schemeClr val="tx1"/>
                        </a:solidFill>
                        <a:effectLst/>
                        <a:latin typeface="Times New Roman"/>
                        <a:ea typeface="Times New Roman"/>
                      </a:endParaRPr>
                    </a:p>
                  </a:txBody>
                  <a:tcPr marL="66298" marR="66298" marT="0" marB="0">
                    <a:solidFill>
                      <a:schemeClr val="accent3">
                        <a:alpha val="87000"/>
                      </a:schemeClr>
                    </a:solidFill>
                  </a:tcPr>
                </a:tc>
                <a:tc>
                  <a:txBody>
                    <a:bodyPr/>
                    <a:lstStyle/>
                    <a:p>
                      <a:pPr>
                        <a:lnSpc>
                          <a:spcPct val="150000"/>
                        </a:lnSpc>
                        <a:spcBef>
                          <a:spcPts val="1000"/>
                        </a:spcBef>
                        <a:spcAft>
                          <a:spcPts val="0"/>
                        </a:spcAft>
                      </a:pPr>
                      <a:endParaRPr lang="tr-TR" sz="1400" dirty="0">
                        <a:solidFill>
                          <a:schemeClr val="tx1"/>
                        </a:solidFill>
                        <a:effectLst/>
                        <a:latin typeface="Times New Roman"/>
                        <a:ea typeface="Times New Roman"/>
                      </a:endParaRPr>
                    </a:p>
                  </a:txBody>
                  <a:tcPr marL="66298" marR="66298" marT="0" marB="0">
                    <a:solidFill>
                      <a:schemeClr val="accent3">
                        <a:alpha val="87000"/>
                      </a:schemeClr>
                    </a:solidFill>
                  </a:tcPr>
                </a:tc>
              </a:tr>
            </a:tbl>
          </a:graphicData>
        </a:graphic>
      </p:graphicFrame>
      <p:pic>
        <p:nvPicPr>
          <p:cNvPr id="5" name="11 Resim"/>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733552"/>
            <a:ext cx="955911" cy="823240"/>
          </a:xfrm>
          <a:prstGeom prst="rect">
            <a:avLst/>
          </a:prstGeom>
        </p:spPr>
      </p:pic>
    </p:spTree>
    <p:extLst>
      <p:ext uri="{BB962C8B-B14F-4D97-AF65-F5344CB8AC3E}">
        <p14:creationId xmlns:p14="http://schemas.microsoft.com/office/powerpoint/2010/main" val="662583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 4"/>
          <p:cNvGrpSpPr/>
          <p:nvPr/>
        </p:nvGrpSpPr>
        <p:grpSpPr>
          <a:xfrm>
            <a:off x="17331" y="836712"/>
            <a:ext cx="5417919" cy="648072"/>
            <a:chOff x="1491601" y="417"/>
            <a:chExt cx="5417919" cy="507750"/>
          </a:xfrm>
        </p:grpSpPr>
        <p:sp>
          <p:nvSpPr>
            <p:cNvPr id="6" name="Beşgen 5"/>
            <p:cNvSpPr/>
            <p:nvPr/>
          </p:nvSpPr>
          <p:spPr>
            <a:xfrm rot="10800000">
              <a:off x="1491601" y="417"/>
              <a:ext cx="5417919" cy="507750"/>
            </a:xfrm>
            <a:prstGeom prst="homePlate">
              <a:avLst/>
            </a:prstGeom>
          </p:spPr>
          <p:style>
            <a:lnRef idx="1">
              <a:schemeClr val="accent3"/>
            </a:lnRef>
            <a:fillRef idx="3">
              <a:schemeClr val="accent3"/>
            </a:fillRef>
            <a:effectRef idx="2">
              <a:schemeClr val="accent3"/>
            </a:effectRef>
            <a:fontRef idx="minor">
              <a:schemeClr val="lt1"/>
            </a:fontRef>
          </p:style>
        </p:sp>
        <p:sp>
          <p:nvSpPr>
            <p:cNvPr id="7" name="Beşgen 4"/>
            <p:cNvSpPr/>
            <p:nvPr/>
          </p:nvSpPr>
          <p:spPr>
            <a:xfrm>
              <a:off x="1725790" y="417"/>
              <a:ext cx="5183730" cy="507750"/>
            </a:xfrm>
            <a:prstGeom prst="rect">
              <a:avLst/>
            </a:prstGeom>
          </p:spPr>
          <p:style>
            <a:lnRef idx="2">
              <a:schemeClr val="dk1"/>
            </a:lnRef>
            <a:fillRef idx="1">
              <a:schemeClr val="lt1"/>
            </a:fillRef>
            <a:effectRef idx="0">
              <a:schemeClr val="dk1"/>
            </a:effectRef>
            <a:fontRef idx="minor">
              <a:schemeClr val="dk1"/>
            </a:fontRef>
          </p:style>
          <p:txBody>
            <a:bodyPr spcFirstLastPara="0" vert="horz" wrap="square" lIns="223904" tIns="80010" rIns="149352" bIns="80010" numCol="1" spcCol="1270" anchor="ctr" anchorCtr="0">
              <a:noAutofit/>
            </a:bodyPr>
            <a:lstStyle/>
            <a:p>
              <a:pPr lvl="0" algn="r" defTabSz="933450">
                <a:lnSpc>
                  <a:spcPct val="90000"/>
                </a:lnSpc>
                <a:spcBef>
                  <a:spcPct val="0"/>
                </a:spcBef>
                <a:spcAft>
                  <a:spcPct val="35000"/>
                </a:spcAft>
              </a:pPr>
              <a:r>
                <a:rPr lang="tr-TR" sz="2400" b="1" kern="1200" dirty="0" smtClean="0">
                  <a:solidFill>
                    <a:schemeClr val="tx1"/>
                  </a:solidFill>
                </a:rPr>
                <a:t>İŞ’TE ERBAP YÜRÜTME KURULU </a:t>
              </a:r>
              <a:endParaRPr lang="tr-TR" sz="2400" b="1" kern="1200" dirty="0">
                <a:solidFill>
                  <a:schemeClr val="tx1"/>
                </a:solidFill>
              </a:endParaRPr>
            </a:p>
          </p:txBody>
        </p:sp>
      </p:grpSp>
      <p:sp>
        <p:nvSpPr>
          <p:cNvPr id="8" name="Oval 7"/>
          <p:cNvSpPr/>
          <p:nvPr/>
        </p:nvSpPr>
        <p:spPr>
          <a:xfrm>
            <a:off x="17331" y="802297"/>
            <a:ext cx="882261" cy="651766"/>
          </a:xfrm>
          <a:prstGeom prst="ellipse">
            <a:avLst/>
          </a:prstGeom>
          <a:blipFill>
            <a:blip r:embed="rId2" cstate="print">
              <a:extLst>
                <a:ext uri="{28A0092B-C50C-407E-A947-70E740481C1C}">
                  <a14:useLocalDpi xmlns:a14="http://schemas.microsoft.com/office/drawing/2010/main" val="0"/>
                </a:ext>
              </a:extLst>
            </a:blip>
            <a:srcRect/>
            <a:stretch>
              <a:fillRect t="-1000" b="-1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İçerik Yer Tutucusu 1"/>
          <p:cNvSpPr>
            <a:spLocks noGrp="1"/>
          </p:cNvSpPr>
          <p:nvPr>
            <p:ph idx="1"/>
          </p:nvPr>
        </p:nvSpPr>
        <p:spPr>
          <a:xfrm>
            <a:off x="494087" y="1844824"/>
            <a:ext cx="8064896" cy="4392488"/>
          </a:xfrm>
        </p:spPr>
        <p:txBody>
          <a:bodyPr>
            <a:noAutofit/>
          </a:bodyPr>
          <a:lstStyle/>
          <a:p>
            <a:pPr lvl="0"/>
            <a:r>
              <a:rPr lang="tr-TR" sz="1900" b="1" dirty="0"/>
              <a:t>Çalışma takvimi oluşturulması</a:t>
            </a:r>
          </a:p>
          <a:p>
            <a:pPr lvl="0"/>
            <a:r>
              <a:rPr lang="tr-TR" sz="1900" b="1" dirty="0"/>
              <a:t>Proje tanıtımlarının yapılması</a:t>
            </a:r>
          </a:p>
          <a:p>
            <a:pPr lvl="0"/>
            <a:r>
              <a:rPr lang="tr-TR" sz="1900" b="1" dirty="0"/>
              <a:t>Çalışma ekiplerinin oluşturulması</a:t>
            </a:r>
            <a:r>
              <a:rPr lang="tr-TR" sz="1900" dirty="0"/>
              <a:t>:</a:t>
            </a:r>
          </a:p>
          <a:p>
            <a:pPr lvl="0">
              <a:buFont typeface="Courier New" pitchFamily="49" charset="0"/>
              <a:buChar char="o"/>
            </a:pPr>
            <a:r>
              <a:rPr lang="tr-TR" sz="1900" dirty="0"/>
              <a:t>Mesleki Eğitim Tanıtım Yönlendirme Ve Erişim Ekibi</a:t>
            </a:r>
          </a:p>
          <a:p>
            <a:pPr lvl="0">
              <a:buFont typeface="Courier New" pitchFamily="49" charset="0"/>
              <a:buChar char="o"/>
            </a:pPr>
            <a:r>
              <a:rPr lang="tr-TR" sz="1900" dirty="0"/>
              <a:t>Mesleki ve Teknik Eğitim Kapasite Geliştirme ve Alan Tarama Ekibi</a:t>
            </a:r>
          </a:p>
          <a:p>
            <a:pPr lvl="0">
              <a:buFont typeface="Courier New" pitchFamily="49" charset="0"/>
              <a:buChar char="o"/>
            </a:pPr>
            <a:r>
              <a:rPr lang="tr-TR" sz="1900" dirty="0"/>
              <a:t>Mesleki ve Teknik Eğitim Projeler ve Koordinasyon Ekibi</a:t>
            </a:r>
          </a:p>
          <a:p>
            <a:pPr lvl="0">
              <a:buFont typeface="Courier New" pitchFamily="49" charset="0"/>
              <a:buChar char="o"/>
            </a:pPr>
            <a:r>
              <a:rPr lang="tr-TR" sz="1900" dirty="0"/>
              <a:t>Mesleki Yeterlilik ve Akademik Başarı Arttırma Ekibi</a:t>
            </a:r>
          </a:p>
          <a:p>
            <a:pPr lvl="0"/>
            <a:r>
              <a:rPr lang="tr-TR" sz="1900" b="1" dirty="0" smtClean="0"/>
              <a:t>İzleme</a:t>
            </a:r>
            <a:r>
              <a:rPr lang="tr-TR" sz="1900" b="1" dirty="0"/>
              <a:t>, Değerlendirme ve Performans Ölçme Sistemini hazırlanmak</a:t>
            </a:r>
          </a:p>
          <a:p>
            <a:pPr lvl="0"/>
            <a:r>
              <a:rPr lang="tr-TR" sz="1900" b="1" dirty="0"/>
              <a:t>Performans Ölçme Sisteminin sonuçlarına göre Erbap Okul, Erbap Yönetici, Erbap Öğretmen ve Erbap Öğrenci alanlarında ödüllendirme programının planlama ve uygulamak</a:t>
            </a:r>
          </a:p>
          <a:p>
            <a:pPr lvl="0"/>
            <a:r>
              <a:rPr lang="tr-TR" sz="1900" b="1" dirty="0"/>
              <a:t>Raporlama </a:t>
            </a:r>
          </a:p>
          <a:p>
            <a:pPr marL="0" indent="0">
              <a:buNone/>
            </a:pPr>
            <a:endParaRPr lang="tr-TR" sz="1900" dirty="0"/>
          </a:p>
        </p:txBody>
      </p:sp>
      <p:pic>
        <p:nvPicPr>
          <p:cNvPr id="10" name="11 Resim"/>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6216" y="733552"/>
            <a:ext cx="955911" cy="823240"/>
          </a:xfrm>
          <a:prstGeom prst="rect">
            <a:avLst/>
          </a:prstGeom>
        </p:spPr>
      </p:pic>
    </p:spTree>
    <p:extLst>
      <p:ext uri="{BB962C8B-B14F-4D97-AF65-F5344CB8AC3E}">
        <p14:creationId xmlns:p14="http://schemas.microsoft.com/office/powerpoint/2010/main" val="1980493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7045</TotalTime>
  <Words>660</Words>
  <Application>Microsoft Office PowerPoint</Application>
  <PresentationFormat>Ekran Gösterisi (4:3)</PresentationFormat>
  <Paragraphs>93</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Courier New</vt:lpstr>
      <vt:lpstr>Times New Roman</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ERBAP</dc:title>
  <dc:creator>Alpaslan KARGIN</dc:creator>
  <cp:lastModifiedBy>NumanYILMAZ</cp:lastModifiedBy>
  <cp:revision>131</cp:revision>
  <cp:lastPrinted>2017-10-10T09:19:34Z</cp:lastPrinted>
  <dcterms:created xsi:type="dcterms:W3CDTF">2017-10-03T10:48:35Z</dcterms:created>
  <dcterms:modified xsi:type="dcterms:W3CDTF">2018-07-09T11:36:59Z</dcterms:modified>
</cp:coreProperties>
</file>